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44" r:id="rId3"/>
    <p:sldMasterId id="2147483768" r:id="rId4"/>
    <p:sldMasterId id="2147483780" r:id="rId5"/>
  </p:sldMasterIdLst>
  <p:notesMasterIdLst>
    <p:notesMasterId r:id="rId29"/>
  </p:notesMasterIdLst>
  <p:sldIdLst>
    <p:sldId id="507" r:id="rId6"/>
    <p:sldId id="497" r:id="rId7"/>
    <p:sldId id="500" r:id="rId8"/>
    <p:sldId id="501" r:id="rId9"/>
    <p:sldId id="502" r:id="rId10"/>
    <p:sldId id="510" r:id="rId11"/>
    <p:sldId id="511" r:id="rId12"/>
    <p:sldId id="512" r:id="rId13"/>
    <p:sldId id="513" r:id="rId14"/>
    <p:sldId id="514" r:id="rId15"/>
    <p:sldId id="515" r:id="rId16"/>
    <p:sldId id="516" r:id="rId17"/>
    <p:sldId id="517" r:id="rId18"/>
    <p:sldId id="518" r:id="rId19"/>
    <p:sldId id="519" r:id="rId20"/>
    <p:sldId id="521" r:id="rId21"/>
    <p:sldId id="522" r:id="rId22"/>
    <p:sldId id="523" r:id="rId23"/>
    <p:sldId id="524" r:id="rId24"/>
    <p:sldId id="525" r:id="rId25"/>
    <p:sldId id="526" r:id="rId26"/>
    <p:sldId id="527" r:id="rId27"/>
    <p:sldId id="5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8"/>
  </p:normalViewPr>
  <p:slideViewPr>
    <p:cSldViewPr>
      <p:cViewPr varScale="1">
        <p:scale>
          <a:sx n="109" d="100"/>
          <a:sy n="109" d="100"/>
        </p:scale>
        <p:origin x="584" y="176"/>
      </p:cViewPr>
      <p:guideLst>
        <p:guide orient="horz" pos="360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1.wmf"/><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5" Type="http://schemas.openxmlformats.org/officeDocument/2006/relationships/image" Target="../media/image39.emf"/><Relationship Id="rId4"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w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emf"/><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image" Target="../media/image17.emf"/><Relationship Id="rId5" Type="http://schemas.openxmlformats.org/officeDocument/2006/relationships/image" Target="../media/image15.emf"/><Relationship Id="rId4"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wmf"/><Relationship Id="rId1" Type="http://schemas.openxmlformats.org/officeDocument/2006/relationships/image" Target="../media/image20.emf"/><Relationship Id="rId6" Type="http://schemas.openxmlformats.org/officeDocument/2006/relationships/image" Target="../media/image25.wmf"/><Relationship Id="rId5" Type="http://schemas.openxmlformats.org/officeDocument/2006/relationships/image" Target="../media/image24.emf"/><Relationship Id="rId4"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6/13/20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pPr/>
              <a:t>14</a:t>
            </a:fld>
            <a:endParaRPr lang="en-US"/>
          </a:p>
        </p:txBody>
      </p:sp>
    </p:spTree>
    <p:extLst>
      <p:ext uri="{BB962C8B-B14F-4D97-AF65-F5344CB8AC3E}">
        <p14:creationId xmlns:p14="http://schemas.microsoft.com/office/powerpoint/2010/main" val="20754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64331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6/13/20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6/13/20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6/13/20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752109106"/>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1930031"/>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3518816"/>
      </p:ext>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19726439"/>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20555692"/>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450675572"/>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75932983"/>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070335908"/>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6/13/20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58289020"/>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998804588"/>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337559395"/>
      </p:ext>
    </p:extLst>
  </p:cSld>
  <p:clrMapOvr>
    <a:masterClrMapping/>
  </p:clrMapOvr>
  <p:transition>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82149028"/>
      </p:ext>
    </p:extLst>
  </p:cSld>
  <p:clrMapOvr>
    <a:masterClrMapping/>
  </p:clrMapOvr>
  <p:transition>
    <p:cu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612629"/>
      </p:ext>
    </p:extLst>
  </p:cSld>
  <p:clrMapOvr>
    <a:masterClrMapping/>
  </p:clrMapOvr>
  <p:transition>
    <p:cu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44319417"/>
      </p:ext>
    </p:extLst>
  </p:cSld>
  <p:clrMapOvr>
    <a:masterClrMapping/>
  </p:clrMapOvr>
  <p:transition>
    <p:cu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49082819"/>
      </p:ext>
    </p:extLst>
  </p:cSld>
  <p:clrMapOvr>
    <a:masterClrMapping/>
  </p:clrMapOvr>
  <p:transition>
    <p:cu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82310195"/>
      </p:ext>
    </p:extLst>
  </p:cSld>
  <p:clrMapOvr>
    <a:masterClrMapping/>
  </p:clrMapOvr>
  <p:transition>
    <p:cu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74989092"/>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2866841"/>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6/13/20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608231"/>
      </p:ext>
    </p:extLst>
  </p:cSld>
  <p:clrMapOvr>
    <a:masterClrMapping/>
  </p:clrMapOvr>
  <p:transition>
    <p:cu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5503843"/>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03137355"/>
      </p:ext>
    </p:extLst>
  </p:cSld>
  <p:clrMapOvr>
    <a:masterClrMapping/>
  </p:clrMapOvr>
  <p:transition>
    <p:cu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8794668"/>
      </p:ext>
    </p:extLst>
  </p:cSld>
  <p:clrMapOvr>
    <a:masterClrMapping/>
  </p:clrMapOvr>
  <p:transition>
    <p:cu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14358273"/>
      </p:ext>
    </p:extLst>
  </p:cSld>
  <p:clrMapOvr>
    <a:masterClrMapping/>
  </p:clrMapOvr>
  <p:transition>
    <p:cu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16012231"/>
      </p:ext>
    </p:extLst>
  </p:cSld>
  <p:clrMapOvr>
    <a:masterClrMapping/>
  </p:clrMapOvr>
  <p:transition>
    <p:cu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9872901"/>
      </p:ext>
    </p:extLst>
  </p:cSld>
  <p:clrMapOvr>
    <a:masterClrMapping/>
  </p:clrMapOvr>
  <p:transition>
    <p:cu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81775788"/>
      </p:ext>
    </p:extLst>
  </p:cSld>
  <p:clrMapOvr>
    <a:masterClrMapping/>
  </p:clrMapOvr>
  <p:transition>
    <p:cu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29783833"/>
      </p:ext>
    </p:extLst>
  </p:cSld>
  <p:clrMapOvr>
    <a:masterClrMapping/>
  </p:clrMapOvr>
  <p:transition>
    <p:cu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55874775"/>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6/13/20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96989434"/>
      </p:ext>
    </p:extLst>
  </p:cSld>
  <p:clrMapOvr>
    <a:masterClrMapping/>
  </p:clrMapOvr>
  <p:transition>
    <p:cu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89672677"/>
      </p:ext>
    </p:extLst>
  </p:cSld>
  <p:clrMapOvr>
    <a:masterClrMapping/>
  </p:clrMapOvr>
  <p:transition>
    <p:cu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53732928"/>
      </p:ext>
    </p:extLst>
  </p:cSld>
  <p:clrMapOvr>
    <a:masterClrMapping/>
  </p:clrMapOvr>
  <p:transition>
    <p:cu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1103146"/>
      </p:ext>
    </p:extLst>
  </p:cSld>
  <p:clrMapOvr>
    <a:masterClrMapping/>
  </p:clrMapOvr>
  <p:transition>
    <p:cu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0070122"/>
      </p:ext>
    </p:extLst>
  </p:cSld>
  <p:clrMapOvr>
    <a:masterClrMapping/>
  </p:clrMapOvr>
  <p:transition>
    <p:cu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96189987"/>
      </p:ext>
    </p:extLst>
  </p:cSld>
  <p:clrMapOvr>
    <a:masterClrMapping/>
  </p:clrMapOvr>
  <p:transition>
    <p:cu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3789169"/>
      </p:ext>
    </p:extLst>
  </p:cSld>
  <p:clrMapOvr>
    <a:masterClrMapping/>
  </p:clrMapOvr>
  <p:transition>
    <p:cu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91786754"/>
      </p:ext>
    </p:extLst>
  </p:cSld>
  <p:clrMapOvr>
    <a:masterClrMapping/>
  </p:clrMapOvr>
  <p:transition>
    <p:cu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5323462"/>
      </p:ext>
    </p:extLst>
  </p:cSld>
  <p:clrMapOvr>
    <a:masterClrMapping/>
  </p:clrMapOvr>
  <p:transition>
    <p:cu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26976179"/>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6/13/20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54799761"/>
      </p:ext>
    </p:extLst>
  </p:cSld>
  <p:clrMapOvr>
    <a:masterClrMapping/>
  </p:clrMapOvr>
  <p:transition>
    <p:cu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64819216"/>
      </p:ext>
    </p:extLst>
  </p:cSld>
  <p:clrMapOvr>
    <a:masterClrMapping/>
  </p:clrMapOvr>
  <p:transition>
    <p:cu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08044498"/>
      </p:ext>
    </p:extLst>
  </p:cSld>
  <p:clrMapOvr>
    <a:masterClrMapping/>
  </p:clrMapOvr>
  <p:transition>
    <p:cu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02784170"/>
      </p:ext>
    </p:extLst>
  </p:cSld>
  <p:clrMapOvr>
    <a:masterClrMapping/>
  </p:clrMapOvr>
  <p:transition>
    <p:cu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8575829"/>
      </p:ext>
    </p:extLst>
  </p:cSld>
  <p:clrMapOvr>
    <a:masterClrMapping/>
  </p:clrMapOvr>
  <p:transition>
    <p:cu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8282086"/>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6/13/20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6/13/20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6/13/20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6/13/20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6/13/20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u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13/06/20</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4355838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cu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15681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cu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357056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cu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6/13/20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869665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cu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40.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0.xml"/><Relationship Id="rId1" Type="http://schemas.openxmlformats.org/officeDocument/2006/relationships/vmlDrawing" Target="../drawings/vmlDrawing6.v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40.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12.bin"/><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5.emf"/><Relationship Id="rId3" Type="http://schemas.openxmlformats.org/officeDocument/2006/relationships/notesSlide" Target="../notesSlides/notesSlide1.xml"/><Relationship Id="rId7" Type="http://schemas.openxmlformats.org/officeDocument/2006/relationships/image" Target="../media/image16.emf"/><Relationship Id="rId12" Type="http://schemas.openxmlformats.org/officeDocument/2006/relationships/oleObject" Target="../embeddings/oleObject18.bin"/><Relationship Id="rId2" Type="http://schemas.openxmlformats.org/officeDocument/2006/relationships/slideLayout" Target="../slideLayouts/slideLayout40.xml"/><Relationship Id="rId1" Type="http://schemas.openxmlformats.org/officeDocument/2006/relationships/vmlDrawing" Target="../drawings/vmlDrawing8.vml"/><Relationship Id="rId6" Type="http://schemas.openxmlformats.org/officeDocument/2006/relationships/oleObject" Target="../embeddings/oleObject15.bin"/><Relationship Id="rId11" Type="http://schemas.openxmlformats.org/officeDocument/2006/relationships/image" Target="../media/image19.emf"/><Relationship Id="rId5" Type="http://schemas.openxmlformats.org/officeDocument/2006/relationships/image" Target="../media/image17.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4.emf"/><Relationship Id="rId2" Type="http://schemas.openxmlformats.org/officeDocument/2006/relationships/slideLayout" Target="../slideLayouts/slideLayout40.xml"/><Relationship Id="rId1" Type="http://schemas.openxmlformats.org/officeDocument/2006/relationships/vmlDrawing" Target="../drawings/vmlDrawing9.vml"/><Relationship Id="rId6" Type="http://schemas.openxmlformats.org/officeDocument/2006/relationships/image" Target="../media/image21.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23.wmf"/><Relationship Id="rId4" Type="http://schemas.openxmlformats.org/officeDocument/2006/relationships/image" Target="../media/image20.emf"/><Relationship Id="rId9" Type="http://schemas.openxmlformats.org/officeDocument/2006/relationships/oleObject" Target="../embeddings/oleObject22.bin"/><Relationship Id="rId14" Type="http://schemas.openxmlformats.org/officeDocument/2006/relationships/image" Target="../media/image25.wmf"/></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30.bin"/><Relationship Id="rId18" Type="http://schemas.openxmlformats.org/officeDocument/2006/relationships/image" Target="../media/image33.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0.emf"/><Relationship Id="rId17" Type="http://schemas.openxmlformats.org/officeDocument/2006/relationships/oleObject" Target="../embeddings/oleObject32.bin"/><Relationship Id="rId2" Type="http://schemas.openxmlformats.org/officeDocument/2006/relationships/slideLayout" Target="../slideLayouts/slideLayout51.xml"/><Relationship Id="rId16" Type="http://schemas.openxmlformats.org/officeDocument/2006/relationships/image" Target="../media/image32.emf"/><Relationship Id="rId1" Type="http://schemas.openxmlformats.org/officeDocument/2006/relationships/vmlDrawing" Target="../drawings/vmlDrawing10.vml"/><Relationship Id="rId6" Type="http://schemas.openxmlformats.org/officeDocument/2006/relationships/image" Target="../media/image27.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28.bin"/><Relationship Id="rId14" Type="http://schemas.openxmlformats.org/officeDocument/2006/relationships/image" Target="../media/image3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2.xml"/><Relationship Id="rId7" Type="http://schemas.openxmlformats.org/officeDocument/2006/relationships/image" Target="../media/image11.wmf"/><Relationship Id="rId2" Type="http://schemas.openxmlformats.org/officeDocument/2006/relationships/slideLayout" Target="../slideLayouts/slideLayout51.xml"/><Relationship Id="rId1" Type="http://schemas.openxmlformats.org/officeDocument/2006/relationships/vmlDrawing" Target="../drawings/vmlDrawing11.vml"/><Relationship Id="rId6" Type="http://schemas.openxmlformats.org/officeDocument/2006/relationships/oleObject" Target="../embeddings/oleObject34.bin"/><Relationship Id="rId5" Type="http://schemas.openxmlformats.org/officeDocument/2006/relationships/image" Target="../media/image34.wmf"/><Relationship Id="rId4" Type="http://schemas.openxmlformats.org/officeDocument/2006/relationships/oleObject" Target="../embeddings/oleObject33.bin"/><Relationship Id="rId9" Type="http://schemas.openxmlformats.org/officeDocument/2006/relationships/image" Target="../media/image33.emf"/></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39.emf"/><Relationship Id="rId2" Type="http://schemas.openxmlformats.org/officeDocument/2006/relationships/slideLayout" Target="../slideLayouts/slideLayout51.xml"/><Relationship Id="rId1" Type="http://schemas.openxmlformats.org/officeDocument/2006/relationships/vmlDrawing" Target="../drawings/vmlDrawing12.vml"/><Relationship Id="rId6" Type="http://schemas.openxmlformats.org/officeDocument/2006/relationships/image" Target="../media/image36.e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oleObject" Target="../embeddings/oleObject39.bin"/></Relationships>
</file>

<file path=ppt/slides/_rels/slide19.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51.xml"/><Relationship Id="rId1" Type="http://schemas.openxmlformats.org/officeDocument/2006/relationships/vmlDrawing" Target="../drawings/vmlDrawing13.vml"/><Relationship Id="rId6" Type="http://schemas.openxmlformats.org/officeDocument/2006/relationships/image" Target="../media/image41.wmf"/><Relationship Id="rId5" Type="http://schemas.openxmlformats.org/officeDocument/2006/relationships/oleObject" Target="../embeddings/oleObject42.bin"/><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51.xml"/><Relationship Id="rId1" Type="http://schemas.openxmlformats.org/officeDocument/2006/relationships/vmlDrawing" Target="../drawings/vmlDrawing14.vml"/><Relationship Id="rId5" Type="http://schemas.openxmlformats.org/officeDocument/2006/relationships/image" Target="../media/image44.png"/><Relationship Id="rId4" Type="http://schemas.openxmlformats.org/officeDocument/2006/relationships/image" Target="../media/image43.wmf"/></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7.emf"/><Relationship Id="rId2" Type="http://schemas.openxmlformats.org/officeDocument/2006/relationships/slideLayout" Target="../slideLayouts/slideLayout51.xml"/><Relationship Id="rId1" Type="http://schemas.openxmlformats.org/officeDocument/2006/relationships/vmlDrawing" Target="../drawings/vmlDrawing15.vml"/><Relationship Id="rId6" Type="http://schemas.openxmlformats.org/officeDocument/2006/relationships/oleObject" Target="../embeddings/oleObject46.bin"/><Relationship Id="rId5" Type="http://schemas.openxmlformats.org/officeDocument/2006/relationships/image" Target="../media/image48.pn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51.xml"/><Relationship Id="rId1" Type="http://schemas.openxmlformats.org/officeDocument/2006/relationships/vmlDrawing" Target="../drawings/vmlDrawing16.v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0.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0.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277911"/>
            <a:ext cx="8991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Atomic orbitals and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7" name="Picture 6"/>
          <p:cNvPicPr>
            <a:picLocks noChangeAspect="1"/>
          </p:cNvPicPr>
          <p:nvPr/>
        </p:nvPicPr>
        <p:blipFill rotWithShape="1">
          <a:blip r:embed="rId2"/>
          <a:srcRect r="45339"/>
          <a:stretch/>
        </p:blipFill>
        <p:spPr>
          <a:xfrm>
            <a:off x="7303791" y="1714499"/>
            <a:ext cx="3360580" cy="3429000"/>
          </a:xfrm>
          <a:prstGeom prst="rect">
            <a:avLst/>
          </a:prstGeom>
        </p:spPr>
      </p:pic>
      <p:pic>
        <p:nvPicPr>
          <p:cNvPr id="3" name="Picture 2">
            <a:extLst>
              <a:ext uri="{FF2B5EF4-FFF2-40B4-BE49-F238E27FC236}">
                <a16:creationId xmlns:a16="http://schemas.microsoft.com/office/drawing/2014/main" id="{81C8794D-C655-2546-A78A-A76584D9D3D6}"/>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25070" r="26250" b="12012"/>
          <a:stretch/>
        </p:blipFill>
        <p:spPr>
          <a:xfrm>
            <a:off x="1524000" y="1409699"/>
            <a:ext cx="5334000" cy="4038601"/>
          </a:xfrm>
          <a:prstGeom prst="rect">
            <a:avLst/>
          </a:prstGeom>
        </p:spPr>
      </p:pic>
    </p:spTree>
    <p:extLst>
      <p:ext uri="{BB962C8B-B14F-4D97-AF65-F5344CB8AC3E}">
        <p14:creationId xmlns:p14="http://schemas.microsoft.com/office/powerpoint/2010/main" val="3839014028"/>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91000" y="2286000"/>
            <a:ext cx="533400" cy="381000"/>
          </a:xfrm>
          <a:prstGeom prst="roundRect">
            <a:avLst/>
          </a:prstGeom>
          <a:solidFill>
            <a:schemeClr val="accent4">
              <a:lumMod val="5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Rectangle 3"/>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7" name="Rectangle 6"/>
          <p:cNvSpPr/>
          <p:nvPr/>
        </p:nvSpPr>
        <p:spPr>
          <a:xfrm>
            <a:off x="2438400" y="3581400"/>
            <a:ext cx="76962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Orbital is a one electron wavefunction</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The total electronic wavefunction of n number of electrons  can be written as a product of n one electron wavefunctions</a:t>
            </a:r>
          </a:p>
        </p:txBody>
      </p:sp>
      <p:sp>
        <p:nvSpPr>
          <p:cNvPr id="6" name="Rounded Rectangle 5"/>
          <p:cNvSpPr/>
          <p:nvPr/>
        </p:nvSpPr>
        <p:spPr>
          <a:xfrm>
            <a:off x="4876800" y="1143000"/>
            <a:ext cx="13716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248400" y="1147544"/>
            <a:ext cx="1447800" cy="533400"/>
          </a:xfrm>
          <a:prstGeom prst="roundRect">
            <a:avLst/>
          </a:prstGeom>
          <a:solidFill>
            <a:srgbClr val="008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4767044" y="2286000"/>
            <a:ext cx="533400" cy="3810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5359167" y="2286000"/>
            <a:ext cx="533400" cy="381000"/>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6324600" y="2286000"/>
            <a:ext cx="533400" cy="381000"/>
          </a:xfrm>
          <a:prstGeom prst="roundRect">
            <a:avLst/>
          </a:prstGeom>
          <a:solidFill>
            <a:srgbClr val="FFC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420868" name="Object 5"/>
          <p:cNvGraphicFramePr>
            <a:graphicFrameLocks noChangeAspect="1"/>
          </p:cNvGraphicFramePr>
          <p:nvPr>
            <p:extLst>
              <p:ext uri="{D42A27DB-BD31-4B8C-83A1-F6EECF244321}">
                <p14:modId xmlns:p14="http://schemas.microsoft.com/office/powerpoint/2010/main" val="4194506838"/>
              </p:ext>
            </p:extLst>
          </p:nvPr>
        </p:nvGraphicFramePr>
        <p:xfrm>
          <a:off x="2438400" y="2286000"/>
          <a:ext cx="4459288" cy="400050"/>
        </p:xfrm>
        <a:graphic>
          <a:graphicData uri="http://schemas.openxmlformats.org/presentationml/2006/ole">
            <mc:AlternateContent xmlns:mc="http://schemas.openxmlformats.org/markup-compatibility/2006">
              <mc:Choice xmlns:v="urn:schemas-microsoft-com:vml" Requires="v">
                <p:oleObj spid="_x0000_s535666" name="Equation" r:id="rId3" imgW="2552700" imgH="228600" progId="Equation.3">
                  <p:embed/>
                </p:oleObj>
              </mc:Choice>
              <mc:Fallback>
                <p:oleObj name="Equation" r:id="rId3" imgW="2552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286000"/>
                        <a:ext cx="44592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20867" name="Object 3"/>
          <p:cNvGraphicFramePr>
            <a:graphicFrameLocks noChangeAspect="1"/>
          </p:cNvGraphicFramePr>
          <p:nvPr>
            <p:extLst>
              <p:ext uri="{D42A27DB-BD31-4B8C-83A1-F6EECF244321}">
                <p14:modId xmlns:p14="http://schemas.microsoft.com/office/powerpoint/2010/main" val="3766430504"/>
              </p:ext>
            </p:extLst>
          </p:nvPr>
        </p:nvGraphicFramePr>
        <p:xfrm>
          <a:off x="2438400" y="1219200"/>
          <a:ext cx="5278438" cy="400050"/>
        </p:xfrm>
        <a:graphic>
          <a:graphicData uri="http://schemas.openxmlformats.org/presentationml/2006/ole">
            <mc:AlternateContent xmlns:mc="http://schemas.openxmlformats.org/markup-compatibility/2006">
              <mc:Choice xmlns:v="urn:schemas-microsoft-com:vml" Requires="v">
                <p:oleObj spid="_x0000_s535667" name="Equation" r:id="rId5" imgW="3022600" imgH="228600" progId="Equation.3">
                  <p:embed/>
                </p:oleObj>
              </mc:Choice>
              <mc:Fallback>
                <p:oleObj name="Equation" r:id="rId5" imgW="3022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219200"/>
                        <a:ext cx="527843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945803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867400" y="1371600"/>
            <a:ext cx="8214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730768" y="1371600"/>
            <a:ext cx="873853"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ounded Rectangle 8"/>
          <p:cNvSpPr/>
          <p:nvPr/>
        </p:nvSpPr>
        <p:spPr>
          <a:xfrm>
            <a:off x="4860022" y="2743200"/>
            <a:ext cx="13716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248400" y="2743200"/>
            <a:ext cx="1371600"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Rounded Rectangle 18"/>
          <p:cNvSpPr/>
          <p:nvPr/>
        </p:nvSpPr>
        <p:spPr>
          <a:xfrm>
            <a:off x="8564282" y="1371600"/>
            <a:ext cx="90356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ounded Rectangle 19"/>
          <p:cNvSpPr/>
          <p:nvPr/>
        </p:nvSpPr>
        <p:spPr>
          <a:xfrm>
            <a:off x="9478780" y="1371600"/>
            <a:ext cx="873853"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Rounded Rectangle 20"/>
          <p:cNvSpPr/>
          <p:nvPr/>
        </p:nvSpPr>
        <p:spPr>
          <a:xfrm>
            <a:off x="8610600" y="1981200"/>
            <a:ext cx="8214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Rounded Rectangle 21"/>
          <p:cNvSpPr/>
          <p:nvPr/>
        </p:nvSpPr>
        <p:spPr>
          <a:xfrm>
            <a:off x="9473968" y="1981200"/>
            <a:ext cx="873853"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58403" name="Object 5"/>
          <p:cNvGraphicFramePr>
            <a:graphicFrameLocks noChangeAspect="1"/>
          </p:cNvGraphicFramePr>
          <p:nvPr>
            <p:extLst>
              <p:ext uri="{D42A27DB-BD31-4B8C-83A1-F6EECF244321}">
                <p14:modId xmlns:p14="http://schemas.microsoft.com/office/powerpoint/2010/main" val="285112874"/>
              </p:ext>
            </p:extLst>
          </p:nvPr>
        </p:nvGraphicFramePr>
        <p:xfrm>
          <a:off x="2384425" y="1349375"/>
          <a:ext cx="8116888" cy="1333500"/>
        </p:xfrm>
        <a:graphic>
          <a:graphicData uri="http://schemas.openxmlformats.org/presentationml/2006/ole">
            <mc:AlternateContent xmlns:mc="http://schemas.openxmlformats.org/markup-compatibility/2006">
              <mc:Choice xmlns:v="urn:schemas-microsoft-com:vml" Requires="v">
                <p:oleObj spid="_x0000_s536747" name="Equation" r:id="rId3" imgW="4648200" imgH="762000" progId="Equation.3">
                  <p:embed/>
                </p:oleObj>
              </mc:Choice>
              <mc:Fallback>
                <p:oleObj name="Equation" r:id="rId3" imgW="4648200" imgH="762000" progId="Equation.3">
                  <p:embed/>
                  <p:pic>
                    <p:nvPicPr>
                      <p:cNvPr id="0" name=""/>
                      <p:cNvPicPr>
                        <a:picLocks noChangeAspect="1" noChangeArrowheads="1"/>
                      </p:cNvPicPr>
                      <p:nvPr/>
                    </p:nvPicPr>
                    <p:blipFill>
                      <a:blip r:embed="rId4"/>
                      <a:srcRect/>
                      <a:stretch>
                        <a:fillRect/>
                      </a:stretch>
                    </p:blipFill>
                    <p:spPr bwMode="auto">
                      <a:xfrm>
                        <a:off x="2384425" y="1349375"/>
                        <a:ext cx="8116888" cy="133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1475" name="Object 5"/>
          <p:cNvGraphicFramePr>
            <a:graphicFrameLocks noChangeAspect="1"/>
          </p:cNvGraphicFramePr>
          <p:nvPr>
            <p:extLst>
              <p:ext uri="{D42A27DB-BD31-4B8C-83A1-F6EECF244321}">
                <p14:modId xmlns:p14="http://schemas.microsoft.com/office/powerpoint/2010/main" val="3187815222"/>
              </p:ext>
            </p:extLst>
          </p:nvPr>
        </p:nvGraphicFramePr>
        <p:xfrm>
          <a:off x="2438401" y="2819400"/>
          <a:ext cx="5278437" cy="400050"/>
        </p:xfrm>
        <a:graphic>
          <a:graphicData uri="http://schemas.openxmlformats.org/presentationml/2006/ole">
            <mc:AlternateContent xmlns:mc="http://schemas.openxmlformats.org/markup-compatibility/2006">
              <mc:Choice xmlns:v="urn:schemas-microsoft-com:vml" Requires="v">
                <p:oleObj spid="_x0000_s536748" name="Equation" r:id="rId5" imgW="3022600" imgH="228600" progId="Equation.3">
                  <p:embed/>
                </p:oleObj>
              </mc:Choice>
              <mc:Fallback>
                <p:oleObj name="Equation" r:id="rId5" imgW="3022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2819400"/>
                        <a:ext cx="5278437"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 name="Group 1"/>
          <p:cNvGrpSpPr/>
          <p:nvPr/>
        </p:nvGrpSpPr>
        <p:grpSpPr>
          <a:xfrm>
            <a:off x="2482850" y="4092576"/>
            <a:ext cx="7346950" cy="1350963"/>
            <a:chOff x="958850" y="4092575"/>
            <a:chExt cx="7346950" cy="1350963"/>
          </a:xfrm>
        </p:grpSpPr>
        <p:sp>
          <p:nvSpPr>
            <p:cNvPr id="11" name="Rounded Rectangle 10"/>
            <p:cNvSpPr/>
            <p:nvPr/>
          </p:nvSpPr>
          <p:spPr>
            <a:xfrm>
              <a:off x="2150378" y="4114800"/>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505200" y="4114800"/>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6841222" y="4114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5486400" y="4114800"/>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5104262" y="4114800"/>
              <a:ext cx="35373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1828800" y="4114800"/>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5411598" y="4811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6766420" y="4811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61476" name="Object 5"/>
            <p:cNvGraphicFramePr>
              <a:graphicFrameLocks noChangeAspect="1"/>
            </p:cNvGraphicFramePr>
            <p:nvPr>
              <p:extLst>
                <p:ext uri="{D42A27DB-BD31-4B8C-83A1-F6EECF244321}">
                  <p14:modId xmlns:p14="http://schemas.microsoft.com/office/powerpoint/2010/main" val="1784251066"/>
                </p:ext>
              </p:extLst>
            </p:nvPr>
          </p:nvGraphicFramePr>
          <p:xfrm>
            <a:off x="958850" y="4092575"/>
            <a:ext cx="7296150" cy="1350963"/>
          </p:xfrm>
          <a:graphic>
            <a:graphicData uri="http://schemas.openxmlformats.org/presentationml/2006/ole">
              <mc:AlternateContent xmlns:mc="http://schemas.openxmlformats.org/markup-compatibility/2006">
                <mc:Choice xmlns:v="urn:schemas-microsoft-com:vml" Requires="v">
                  <p:oleObj spid="_x0000_s536749" name="Equation" r:id="rId7" imgW="4178300" imgH="762000" progId="Equation.3">
                    <p:embed/>
                  </p:oleObj>
                </mc:Choice>
                <mc:Fallback>
                  <p:oleObj name="Equation" r:id="rId7" imgW="4178300" imgH="762000" progId="Equation.3">
                    <p:embed/>
                    <p:pic>
                      <p:nvPicPr>
                        <p:cNvPr id="0" name=""/>
                        <p:cNvPicPr>
                          <a:picLocks noChangeAspect="1" noChangeArrowheads="1"/>
                        </p:cNvPicPr>
                        <p:nvPr/>
                      </p:nvPicPr>
                      <p:blipFill>
                        <a:blip r:embed="rId8"/>
                        <a:srcRect/>
                        <a:stretch>
                          <a:fillRect/>
                        </a:stretch>
                      </p:blipFill>
                      <p:spPr bwMode="auto">
                        <a:xfrm>
                          <a:off x="958850" y="4092575"/>
                          <a:ext cx="7296150" cy="1350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213599247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674378" y="1066800"/>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5029200" y="1066800"/>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8365222" y="1066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7010400" y="1066800"/>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6688822" y="1066800"/>
            <a:ext cx="321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3352800" y="1066800"/>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6935598" y="1763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8290420" y="1763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6" name="Object 5"/>
          <p:cNvGraphicFramePr>
            <a:graphicFrameLocks noChangeAspect="1"/>
          </p:cNvGraphicFramePr>
          <p:nvPr>
            <p:extLst>
              <p:ext uri="{D42A27DB-BD31-4B8C-83A1-F6EECF244321}">
                <p14:modId xmlns:p14="http://schemas.microsoft.com/office/powerpoint/2010/main" val="1510004022"/>
              </p:ext>
            </p:extLst>
          </p:nvPr>
        </p:nvGraphicFramePr>
        <p:xfrm>
          <a:off x="2482850" y="1044576"/>
          <a:ext cx="7296150" cy="1350963"/>
        </p:xfrm>
        <a:graphic>
          <a:graphicData uri="http://schemas.openxmlformats.org/presentationml/2006/ole">
            <mc:AlternateContent xmlns:mc="http://schemas.openxmlformats.org/markup-compatibility/2006">
              <mc:Choice xmlns:v="urn:schemas-microsoft-com:vml" Requires="v">
                <p:oleObj spid="_x0000_s537661" name="Equation" r:id="rId3" imgW="4178300" imgH="762000" progId="Equation.3">
                  <p:embed/>
                </p:oleObj>
              </mc:Choice>
              <mc:Fallback>
                <p:oleObj name="Equation" r:id="rId3" imgW="4178300" imgH="762000" progId="Equation.3">
                  <p:embed/>
                  <p:pic>
                    <p:nvPicPr>
                      <p:cNvPr id="0" name=""/>
                      <p:cNvPicPr>
                        <a:picLocks noChangeAspect="1" noChangeArrowheads="1"/>
                      </p:cNvPicPr>
                      <p:nvPr/>
                    </p:nvPicPr>
                    <p:blipFill>
                      <a:blip r:embed="rId4"/>
                      <a:srcRect/>
                      <a:stretch>
                        <a:fillRect/>
                      </a:stretch>
                    </p:blipFill>
                    <p:spPr bwMode="auto">
                      <a:xfrm>
                        <a:off x="2482850" y="1044576"/>
                        <a:ext cx="7296150" cy="1350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0821579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ounded Rectangle 14"/>
          <p:cNvSpPr/>
          <p:nvPr/>
        </p:nvSpPr>
        <p:spPr>
          <a:xfrm>
            <a:off x="3581400" y="2590800"/>
            <a:ext cx="12954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4876800" y="2590800"/>
            <a:ext cx="1447800"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8001000" y="2590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6705600" y="2590800"/>
            <a:ext cx="12954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Rounded Rectangle 18"/>
          <p:cNvSpPr/>
          <p:nvPr/>
        </p:nvSpPr>
        <p:spPr>
          <a:xfrm>
            <a:off x="6477001" y="2590800"/>
            <a:ext cx="203433" cy="533400"/>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ounded Rectangle 19"/>
          <p:cNvSpPr/>
          <p:nvPr/>
        </p:nvSpPr>
        <p:spPr>
          <a:xfrm>
            <a:off x="3352800" y="2590800"/>
            <a:ext cx="2286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Rounded Rectangle 20"/>
          <p:cNvSpPr/>
          <p:nvPr/>
        </p:nvSpPr>
        <p:spPr>
          <a:xfrm>
            <a:off x="6816055" y="3287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Rounded Rectangle 21"/>
          <p:cNvSpPr/>
          <p:nvPr/>
        </p:nvSpPr>
        <p:spPr>
          <a:xfrm>
            <a:off x="8170877" y="3287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ounded Rectangle 22"/>
          <p:cNvSpPr/>
          <p:nvPr/>
        </p:nvSpPr>
        <p:spPr>
          <a:xfrm>
            <a:off x="3674378" y="1066800"/>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ounded Rectangle 24"/>
          <p:cNvSpPr/>
          <p:nvPr/>
        </p:nvSpPr>
        <p:spPr>
          <a:xfrm>
            <a:off x="8365222" y="1066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ounded Rectangle 25"/>
          <p:cNvSpPr/>
          <p:nvPr/>
        </p:nvSpPr>
        <p:spPr>
          <a:xfrm>
            <a:off x="7010400" y="1066800"/>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ounded Rectangle 26"/>
          <p:cNvSpPr/>
          <p:nvPr/>
        </p:nvSpPr>
        <p:spPr>
          <a:xfrm>
            <a:off x="6688822" y="1066800"/>
            <a:ext cx="321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ounded Rectangle 27"/>
          <p:cNvSpPr/>
          <p:nvPr/>
        </p:nvSpPr>
        <p:spPr>
          <a:xfrm>
            <a:off x="3352800" y="1066800"/>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ounded Rectangle 28"/>
          <p:cNvSpPr/>
          <p:nvPr/>
        </p:nvSpPr>
        <p:spPr>
          <a:xfrm>
            <a:off x="6935598" y="1763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ounded Rectangle 29"/>
          <p:cNvSpPr/>
          <p:nvPr/>
        </p:nvSpPr>
        <p:spPr>
          <a:xfrm>
            <a:off x="8290420" y="1763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65573" name="Object 4"/>
          <p:cNvGraphicFramePr>
            <a:graphicFrameLocks noChangeAspect="1"/>
          </p:cNvGraphicFramePr>
          <p:nvPr>
            <p:extLst>
              <p:ext uri="{D42A27DB-BD31-4B8C-83A1-F6EECF244321}">
                <p14:modId xmlns:p14="http://schemas.microsoft.com/office/powerpoint/2010/main" val="2751761434"/>
              </p:ext>
            </p:extLst>
          </p:nvPr>
        </p:nvGraphicFramePr>
        <p:xfrm>
          <a:off x="2459039" y="2559051"/>
          <a:ext cx="7164387" cy="1349375"/>
        </p:xfrm>
        <a:graphic>
          <a:graphicData uri="http://schemas.openxmlformats.org/presentationml/2006/ole">
            <mc:AlternateContent xmlns:mc="http://schemas.openxmlformats.org/markup-compatibility/2006">
              <mc:Choice xmlns:v="urn:schemas-microsoft-com:vml" Requires="v">
                <p:oleObj spid="_x0000_s538792" name="Equation" r:id="rId3" imgW="4102100" imgH="762000" progId="Equation.3">
                  <p:embed/>
                </p:oleObj>
              </mc:Choice>
              <mc:Fallback>
                <p:oleObj name="Equation" r:id="rId3" imgW="4102100" imgH="762000" progId="Equation.3">
                  <p:embed/>
                  <p:pic>
                    <p:nvPicPr>
                      <p:cNvPr id="0" name=""/>
                      <p:cNvPicPr>
                        <a:picLocks noChangeAspect="1" noChangeArrowheads="1"/>
                      </p:cNvPicPr>
                      <p:nvPr/>
                    </p:nvPicPr>
                    <p:blipFill>
                      <a:blip r:embed="rId4"/>
                      <a:srcRect/>
                      <a:stretch>
                        <a:fillRect/>
                      </a:stretch>
                    </p:blipFill>
                    <p:spPr bwMode="auto">
                      <a:xfrm>
                        <a:off x="2459039" y="2559051"/>
                        <a:ext cx="7164387" cy="1349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 name="Rounded Rectangle 31"/>
          <p:cNvSpPr/>
          <p:nvPr/>
        </p:nvSpPr>
        <p:spPr>
          <a:xfrm>
            <a:off x="1600200" y="5334000"/>
            <a:ext cx="3962400" cy="1066800"/>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3" name="Object 7"/>
          <p:cNvGraphicFramePr>
            <a:graphicFrameLocks noChangeAspect="1"/>
          </p:cNvGraphicFramePr>
          <p:nvPr>
            <p:extLst>
              <p:ext uri="{D42A27DB-BD31-4B8C-83A1-F6EECF244321}">
                <p14:modId xmlns:p14="http://schemas.microsoft.com/office/powerpoint/2010/main" val="3666222600"/>
              </p:ext>
            </p:extLst>
          </p:nvPr>
        </p:nvGraphicFramePr>
        <p:xfrm>
          <a:off x="1600200" y="5545138"/>
          <a:ext cx="3659188" cy="855663"/>
        </p:xfrm>
        <a:graphic>
          <a:graphicData uri="http://schemas.openxmlformats.org/presentationml/2006/ole">
            <mc:AlternateContent xmlns:mc="http://schemas.openxmlformats.org/markup-compatibility/2006">
              <mc:Choice xmlns:v="urn:schemas-microsoft-com:vml" Requires="v">
                <p:oleObj spid="_x0000_s538793" name="Equation" r:id="rId5" imgW="2095500" imgH="482600" progId="Equation.3">
                  <p:embed/>
                </p:oleObj>
              </mc:Choice>
              <mc:Fallback>
                <p:oleObj name="Equation" r:id="rId5" imgW="2095500" imgH="482600" progId="Equation.3">
                  <p:embed/>
                  <p:pic>
                    <p:nvPicPr>
                      <p:cNvPr id="0" name=""/>
                      <p:cNvPicPr>
                        <a:picLocks noChangeAspect="1" noChangeArrowheads="1"/>
                      </p:cNvPicPr>
                      <p:nvPr/>
                    </p:nvPicPr>
                    <p:blipFill>
                      <a:blip r:embed="rId6"/>
                      <a:srcRect/>
                      <a:stretch>
                        <a:fillRect/>
                      </a:stretch>
                    </p:blipFill>
                    <p:spPr bwMode="auto">
                      <a:xfrm>
                        <a:off x="1600200" y="5545138"/>
                        <a:ext cx="3659188" cy="85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 name="Rounded Rectangle 33"/>
          <p:cNvSpPr/>
          <p:nvPr/>
        </p:nvSpPr>
        <p:spPr>
          <a:xfrm>
            <a:off x="5029200" y="1066800"/>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5" name="Object 5"/>
          <p:cNvGraphicFramePr>
            <a:graphicFrameLocks noChangeAspect="1"/>
          </p:cNvGraphicFramePr>
          <p:nvPr>
            <p:extLst>
              <p:ext uri="{D42A27DB-BD31-4B8C-83A1-F6EECF244321}">
                <p14:modId xmlns:p14="http://schemas.microsoft.com/office/powerpoint/2010/main" val="2910211079"/>
              </p:ext>
            </p:extLst>
          </p:nvPr>
        </p:nvGraphicFramePr>
        <p:xfrm>
          <a:off x="2482850" y="1044576"/>
          <a:ext cx="7296150" cy="1350963"/>
        </p:xfrm>
        <a:graphic>
          <a:graphicData uri="http://schemas.openxmlformats.org/presentationml/2006/ole">
            <mc:AlternateContent xmlns:mc="http://schemas.openxmlformats.org/markup-compatibility/2006">
              <mc:Choice xmlns:v="urn:schemas-microsoft-com:vml" Requires="v">
                <p:oleObj spid="_x0000_s538794" name="Equation" r:id="rId7" imgW="4178300" imgH="762000" progId="Equation.3">
                  <p:embed/>
                </p:oleObj>
              </mc:Choice>
              <mc:Fallback>
                <p:oleObj name="Equation" r:id="rId7" imgW="4178300" imgH="762000" progId="Equation.3">
                  <p:embed/>
                  <p:pic>
                    <p:nvPicPr>
                      <p:cNvPr id="0" name=""/>
                      <p:cNvPicPr>
                        <a:picLocks noChangeAspect="1" noChangeArrowheads="1"/>
                      </p:cNvPicPr>
                      <p:nvPr/>
                    </p:nvPicPr>
                    <p:blipFill>
                      <a:blip r:embed="rId8"/>
                      <a:srcRect/>
                      <a:stretch>
                        <a:fillRect/>
                      </a:stretch>
                    </p:blipFill>
                    <p:spPr bwMode="auto">
                      <a:xfrm>
                        <a:off x="2482850" y="1044576"/>
                        <a:ext cx="7296150" cy="1350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1721511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4343400" y="4191000"/>
            <a:ext cx="533400" cy="83820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0" name="Rounded Rectangle 49"/>
          <p:cNvSpPr/>
          <p:nvPr/>
        </p:nvSpPr>
        <p:spPr>
          <a:xfrm>
            <a:off x="1600200" y="5334000"/>
            <a:ext cx="3962400" cy="1066800"/>
          </a:xfrm>
          <a:prstGeom prst="round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65575" name="Object 7"/>
          <p:cNvGraphicFramePr>
            <a:graphicFrameLocks noChangeAspect="1"/>
          </p:cNvGraphicFramePr>
          <p:nvPr>
            <p:extLst>
              <p:ext uri="{D42A27DB-BD31-4B8C-83A1-F6EECF244321}">
                <p14:modId xmlns:p14="http://schemas.microsoft.com/office/powerpoint/2010/main" val="2687224371"/>
              </p:ext>
            </p:extLst>
          </p:nvPr>
        </p:nvGraphicFramePr>
        <p:xfrm>
          <a:off x="1600200" y="5545138"/>
          <a:ext cx="3659188" cy="855663"/>
        </p:xfrm>
        <a:graphic>
          <a:graphicData uri="http://schemas.openxmlformats.org/presentationml/2006/ole">
            <mc:AlternateContent xmlns:mc="http://schemas.openxmlformats.org/markup-compatibility/2006">
              <mc:Choice xmlns:v="urn:schemas-microsoft-com:vml" Requires="v">
                <p:oleObj spid="_x0000_s539896" name="Equation" r:id="rId4" imgW="2095500" imgH="482600" progId="Equation.3">
                  <p:embed/>
                </p:oleObj>
              </mc:Choice>
              <mc:Fallback>
                <p:oleObj name="Equation" r:id="rId4" imgW="2095500" imgH="482600" progId="Equation.3">
                  <p:embed/>
                  <p:pic>
                    <p:nvPicPr>
                      <p:cNvPr id="0" name=""/>
                      <p:cNvPicPr>
                        <a:picLocks noChangeAspect="1" noChangeArrowheads="1"/>
                      </p:cNvPicPr>
                      <p:nvPr/>
                    </p:nvPicPr>
                    <p:blipFill>
                      <a:blip r:embed="rId5"/>
                      <a:srcRect/>
                      <a:stretch>
                        <a:fillRect/>
                      </a:stretch>
                    </p:blipFill>
                    <p:spPr bwMode="auto">
                      <a:xfrm>
                        <a:off x="1600200" y="5545138"/>
                        <a:ext cx="3659188" cy="85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 name="Rounded Rectangle 24"/>
          <p:cNvSpPr/>
          <p:nvPr/>
        </p:nvSpPr>
        <p:spPr>
          <a:xfrm>
            <a:off x="6400800" y="4332914"/>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ounded Rectangle 25"/>
          <p:cNvSpPr/>
          <p:nvPr/>
        </p:nvSpPr>
        <p:spPr>
          <a:xfrm>
            <a:off x="5029200" y="4332914"/>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ounded Rectangle 26"/>
          <p:cNvSpPr/>
          <p:nvPr/>
        </p:nvSpPr>
        <p:spPr>
          <a:xfrm>
            <a:off x="3945622" y="4332914"/>
            <a:ext cx="321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ounded Rectangle 27"/>
          <p:cNvSpPr/>
          <p:nvPr/>
        </p:nvSpPr>
        <p:spPr>
          <a:xfrm>
            <a:off x="3429000" y="4332914"/>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ounded Rectangle 28"/>
          <p:cNvSpPr/>
          <p:nvPr/>
        </p:nvSpPr>
        <p:spPr>
          <a:xfrm>
            <a:off x="3581400" y="2590800"/>
            <a:ext cx="12954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ounded Rectangle 29"/>
          <p:cNvSpPr/>
          <p:nvPr/>
        </p:nvSpPr>
        <p:spPr>
          <a:xfrm>
            <a:off x="4876800" y="2590800"/>
            <a:ext cx="1447800"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Rounded Rectangle 30"/>
          <p:cNvSpPr/>
          <p:nvPr/>
        </p:nvSpPr>
        <p:spPr>
          <a:xfrm>
            <a:off x="8001000" y="2590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Rounded Rectangle 31"/>
          <p:cNvSpPr/>
          <p:nvPr/>
        </p:nvSpPr>
        <p:spPr>
          <a:xfrm>
            <a:off x="6705600" y="2590800"/>
            <a:ext cx="12954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6477001" y="2590800"/>
            <a:ext cx="203433" cy="533400"/>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Rounded Rectangle 33"/>
          <p:cNvSpPr/>
          <p:nvPr/>
        </p:nvSpPr>
        <p:spPr>
          <a:xfrm>
            <a:off x="3352800" y="2590800"/>
            <a:ext cx="228600"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Rounded Rectangle 34"/>
          <p:cNvSpPr/>
          <p:nvPr/>
        </p:nvSpPr>
        <p:spPr>
          <a:xfrm>
            <a:off x="6816055" y="3287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ounded Rectangle 35"/>
          <p:cNvSpPr/>
          <p:nvPr/>
        </p:nvSpPr>
        <p:spPr>
          <a:xfrm>
            <a:off x="8170877" y="3287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Rounded Rectangle 36"/>
          <p:cNvSpPr/>
          <p:nvPr/>
        </p:nvSpPr>
        <p:spPr>
          <a:xfrm>
            <a:off x="3674378" y="1066800"/>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9" name="Rounded Rectangle 38"/>
          <p:cNvSpPr/>
          <p:nvPr/>
        </p:nvSpPr>
        <p:spPr>
          <a:xfrm>
            <a:off x="8365222" y="10668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Rounded Rectangle 39"/>
          <p:cNvSpPr/>
          <p:nvPr/>
        </p:nvSpPr>
        <p:spPr>
          <a:xfrm>
            <a:off x="7010400" y="1066800"/>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Rounded Rectangle 40"/>
          <p:cNvSpPr/>
          <p:nvPr/>
        </p:nvSpPr>
        <p:spPr>
          <a:xfrm>
            <a:off x="6688822" y="1066800"/>
            <a:ext cx="321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2" name="Rounded Rectangle 41"/>
          <p:cNvSpPr/>
          <p:nvPr/>
        </p:nvSpPr>
        <p:spPr>
          <a:xfrm>
            <a:off x="3352800" y="1066800"/>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Rounded Rectangle 42"/>
          <p:cNvSpPr/>
          <p:nvPr/>
        </p:nvSpPr>
        <p:spPr>
          <a:xfrm>
            <a:off x="6935598" y="1763086"/>
            <a:ext cx="1338044"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Rounded Rectangle 43"/>
          <p:cNvSpPr/>
          <p:nvPr/>
        </p:nvSpPr>
        <p:spPr>
          <a:xfrm>
            <a:off x="8290420" y="1763086"/>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46" name="Object 4"/>
          <p:cNvGraphicFramePr>
            <a:graphicFrameLocks noChangeAspect="1"/>
          </p:cNvGraphicFramePr>
          <p:nvPr>
            <p:extLst>
              <p:ext uri="{D42A27DB-BD31-4B8C-83A1-F6EECF244321}">
                <p14:modId xmlns:p14="http://schemas.microsoft.com/office/powerpoint/2010/main" val="1984441308"/>
              </p:ext>
            </p:extLst>
          </p:nvPr>
        </p:nvGraphicFramePr>
        <p:xfrm>
          <a:off x="2459039" y="2559051"/>
          <a:ext cx="7164387" cy="1349375"/>
        </p:xfrm>
        <a:graphic>
          <a:graphicData uri="http://schemas.openxmlformats.org/presentationml/2006/ole">
            <mc:AlternateContent xmlns:mc="http://schemas.openxmlformats.org/markup-compatibility/2006">
              <mc:Choice xmlns:v="urn:schemas-microsoft-com:vml" Requires="v">
                <p:oleObj spid="_x0000_s539897" name="Equation" r:id="rId6" imgW="4102100" imgH="762000" progId="Equation.3">
                  <p:embed/>
                </p:oleObj>
              </mc:Choice>
              <mc:Fallback>
                <p:oleObj name="Equation" r:id="rId6" imgW="4102100" imgH="762000" progId="Equation.3">
                  <p:embed/>
                  <p:pic>
                    <p:nvPicPr>
                      <p:cNvPr id="0" name=""/>
                      <p:cNvPicPr>
                        <a:picLocks noChangeAspect="1" noChangeArrowheads="1"/>
                      </p:cNvPicPr>
                      <p:nvPr/>
                    </p:nvPicPr>
                    <p:blipFill>
                      <a:blip r:embed="rId7"/>
                      <a:srcRect/>
                      <a:stretch>
                        <a:fillRect/>
                      </a:stretch>
                    </p:blipFill>
                    <p:spPr bwMode="auto">
                      <a:xfrm>
                        <a:off x="2459039" y="2559051"/>
                        <a:ext cx="7164387" cy="1349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5574" name="Object 4"/>
          <p:cNvGraphicFramePr>
            <a:graphicFrameLocks noChangeAspect="1"/>
          </p:cNvGraphicFramePr>
          <p:nvPr>
            <p:extLst>
              <p:ext uri="{D42A27DB-BD31-4B8C-83A1-F6EECF244321}">
                <p14:modId xmlns:p14="http://schemas.microsoft.com/office/powerpoint/2010/main" val="1116975102"/>
              </p:ext>
            </p:extLst>
          </p:nvPr>
        </p:nvGraphicFramePr>
        <p:xfrm>
          <a:off x="2536826" y="4168776"/>
          <a:ext cx="5389563" cy="898525"/>
        </p:xfrm>
        <a:graphic>
          <a:graphicData uri="http://schemas.openxmlformats.org/presentationml/2006/ole">
            <mc:AlternateContent xmlns:mc="http://schemas.openxmlformats.org/markup-compatibility/2006">
              <mc:Choice xmlns:v="urn:schemas-microsoft-com:vml" Requires="v">
                <p:oleObj spid="_x0000_s539898" name="Equation" r:id="rId8" imgW="3086100" imgH="508000" progId="Equation.3">
                  <p:embed/>
                </p:oleObj>
              </mc:Choice>
              <mc:Fallback>
                <p:oleObj name="Equation" r:id="rId8" imgW="3086100" imgH="508000" progId="Equation.3">
                  <p:embed/>
                  <p:pic>
                    <p:nvPicPr>
                      <p:cNvPr id="0" name=""/>
                      <p:cNvPicPr>
                        <a:picLocks noChangeAspect="1" noChangeArrowheads="1"/>
                      </p:cNvPicPr>
                      <p:nvPr/>
                    </p:nvPicPr>
                    <p:blipFill>
                      <a:blip r:embed="rId9"/>
                      <a:srcRect/>
                      <a:stretch>
                        <a:fillRect/>
                      </a:stretch>
                    </p:blipFill>
                    <p:spPr bwMode="auto">
                      <a:xfrm>
                        <a:off x="2536826" y="4168776"/>
                        <a:ext cx="5389563" cy="89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 name="Rounded Rectangle 46"/>
          <p:cNvSpPr/>
          <p:nvPr/>
        </p:nvSpPr>
        <p:spPr>
          <a:xfrm>
            <a:off x="6349368" y="5334000"/>
            <a:ext cx="2108833" cy="10668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Rounded Rectangle 47"/>
          <p:cNvSpPr/>
          <p:nvPr/>
        </p:nvSpPr>
        <p:spPr>
          <a:xfrm>
            <a:off x="8433434" y="5334000"/>
            <a:ext cx="2274254" cy="10668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49" name="Object 10"/>
          <p:cNvGraphicFramePr>
            <a:graphicFrameLocks noChangeAspect="1"/>
          </p:cNvGraphicFramePr>
          <p:nvPr>
            <p:extLst>
              <p:ext uri="{D42A27DB-BD31-4B8C-83A1-F6EECF244321}">
                <p14:modId xmlns:p14="http://schemas.microsoft.com/office/powerpoint/2010/main" val="354952810"/>
              </p:ext>
            </p:extLst>
          </p:nvPr>
        </p:nvGraphicFramePr>
        <p:xfrm>
          <a:off x="5791201" y="5343526"/>
          <a:ext cx="4833937" cy="1090613"/>
        </p:xfrm>
        <a:graphic>
          <a:graphicData uri="http://schemas.openxmlformats.org/presentationml/2006/ole">
            <mc:AlternateContent xmlns:mc="http://schemas.openxmlformats.org/markup-compatibility/2006">
              <mc:Choice xmlns:v="urn:schemas-microsoft-com:vml" Requires="v">
                <p:oleObj spid="_x0000_s539899" name="Equation" r:id="rId10" imgW="2768600" imgH="622300" progId="Equation.3">
                  <p:embed/>
                </p:oleObj>
              </mc:Choice>
              <mc:Fallback>
                <p:oleObj name="Equation" r:id="rId10" imgW="2768600" imgH="622300" progId="Equation.3">
                  <p:embed/>
                  <p:pic>
                    <p:nvPicPr>
                      <p:cNvPr id="0" name=""/>
                      <p:cNvPicPr>
                        <a:picLocks noChangeAspect="1" noChangeArrowheads="1"/>
                      </p:cNvPicPr>
                      <p:nvPr/>
                    </p:nvPicPr>
                    <p:blipFill>
                      <a:blip r:embed="rId11"/>
                      <a:srcRect/>
                      <a:stretch>
                        <a:fillRect/>
                      </a:stretch>
                    </p:blipFill>
                    <p:spPr bwMode="auto">
                      <a:xfrm>
                        <a:off x="5791201" y="5343526"/>
                        <a:ext cx="4833937" cy="1090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 name="Rounded Rectangle 50"/>
          <p:cNvSpPr/>
          <p:nvPr/>
        </p:nvSpPr>
        <p:spPr>
          <a:xfrm>
            <a:off x="5029200" y="1066800"/>
            <a:ext cx="1435916"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45" name="Object 5"/>
          <p:cNvGraphicFramePr>
            <a:graphicFrameLocks noChangeAspect="1"/>
          </p:cNvGraphicFramePr>
          <p:nvPr>
            <p:extLst>
              <p:ext uri="{D42A27DB-BD31-4B8C-83A1-F6EECF244321}">
                <p14:modId xmlns:p14="http://schemas.microsoft.com/office/powerpoint/2010/main" val="268245104"/>
              </p:ext>
            </p:extLst>
          </p:nvPr>
        </p:nvGraphicFramePr>
        <p:xfrm>
          <a:off x="2482850" y="1044576"/>
          <a:ext cx="7296150" cy="1350963"/>
        </p:xfrm>
        <a:graphic>
          <a:graphicData uri="http://schemas.openxmlformats.org/presentationml/2006/ole">
            <mc:AlternateContent xmlns:mc="http://schemas.openxmlformats.org/markup-compatibility/2006">
              <mc:Choice xmlns:v="urn:schemas-microsoft-com:vml" Requires="v">
                <p:oleObj spid="_x0000_s539900" name="Equation" r:id="rId12" imgW="4178300" imgH="762000" progId="Equation.3">
                  <p:embed/>
                </p:oleObj>
              </mc:Choice>
              <mc:Fallback>
                <p:oleObj name="Equation" r:id="rId12" imgW="4178300" imgH="762000" progId="Equation.3">
                  <p:embed/>
                  <p:pic>
                    <p:nvPicPr>
                      <p:cNvPr id="0" name=""/>
                      <p:cNvPicPr>
                        <a:picLocks noChangeAspect="1" noChangeArrowheads="1"/>
                      </p:cNvPicPr>
                      <p:nvPr/>
                    </p:nvPicPr>
                    <p:blipFill>
                      <a:blip r:embed="rId13"/>
                      <a:srcRect/>
                      <a:stretch>
                        <a:fillRect/>
                      </a:stretch>
                    </p:blipFill>
                    <p:spPr bwMode="auto">
                      <a:xfrm>
                        <a:off x="2482850" y="1044576"/>
                        <a:ext cx="7296150" cy="1350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905567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4" name="Object 4"/>
          <p:cNvGraphicFramePr>
            <a:graphicFrameLocks noChangeAspect="1"/>
          </p:cNvGraphicFramePr>
          <p:nvPr>
            <p:extLst>
              <p:ext uri="{D42A27DB-BD31-4B8C-83A1-F6EECF244321}">
                <p14:modId xmlns:p14="http://schemas.microsoft.com/office/powerpoint/2010/main" val="513319592"/>
              </p:ext>
            </p:extLst>
          </p:nvPr>
        </p:nvGraphicFramePr>
        <p:xfrm>
          <a:off x="2536826" y="968376"/>
          <a:ext cx="5389563" cy="898525"/>
        </p:xfrm>
        <a:graphic>
          <a:graphicData uri="http://schemas.openxmlformats.org/presentationml/2006/ole">
            <mc:AlternateContent xmlns:mc="http://schemas.openxmlformats.org/markup-compatibility/2006">
              <mc:Choice xmlns:v="urn:schemas-microsoft-com:vml" Requires="v">
                <p:oleObj spid="_x0000_s540973" name="Equation" r:id="rId3" imgW="3086100" imgH="508000" progId="Equation.3">
                  <p:embed/>
                </p:oleObj>
              </mc:Choice>
              <mc:Fallback>
                <p:oleObj name="Equation" r:id="rId3" imgW="3086100" imgH="508000" progId="Equation.3">
                  <p:embed/>
                  <p:pic>
                    <p:nvPicPr>
                      <p:cNvPr id="0" name=""/>
                      <p:cNvPicPr>
                        <a:picLocks noChangeAspect="1" noChangeArrowheads="1"/>
                      </p:cNvPicPr>
                      <p:nvPr/>
                    </p:nvPicPr>
                    <p:blipFill>
                      <a:blip r:embed="rId4"/>
                      <a:srcRect/>
                      <a:stretch>
                        <a:fillRect/>
                      </a:stretch>
                    </p:blipFill>
                    <p:spPr bwMode="auto">
                      <a:xfrm>
                        <a:off x="2536826" y="968376"/>
                        <a:ext cx="5389563" cy="89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ounded Rectangle 9"/>
          <p:cNvSpPr/>
          <p:nvPr/>
        </p:nvSpPr>
        <p:spPr>
          <a:xfrm>
            <a:off x="6400800" y="1143000"/>
            <a:ext cx="1464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5029200" y="1143000"/>
            <a:ext cx="1354822"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Oval 2"/>
          <p:cNvSpPr/>
          <p:nvPr/>
        </p:nvSpPr>
        <p:spPr>
          <a:xfrm>
            <a:off x="4343400" y="990600"/>
            <a:ext cx="533400" cy="83820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Orbital Approximation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pSp>
        <p:nvGrpSpPr>
          <p:cNvPr id="2" name="Group 12"/>
          <p:cNvGrpSpPr/>
          <p:nvPr/>
        </p:nvGrpSpPr>
        <p:grpSpPr>
          <a:xfrm>
            <a:off x="1828800" y="1905001"/>
            <a:ext cx="3733800" cy="1200329"/>
            <a:chOff x="838200" y="3352800"/>
            <a:chExt cx="3733800" cy="1200329"/>
          </a:xfrm>
          <a:solidFill>
            <a:srgbClr val="00B0F0"/>
          </a:solidFill>
        </p:grpSpPr>
        <p:sp>
          <p:nvSpPr>
            <p:cNvPr id="8" name="Rectangle 7"/>
            <p:cNvSpPr/>
            <p:nvPr/>
          </p:nvSpPr>
          <p:spPr>
            <a:xfrm>
              <a:off x="838200" y="3352800"/>
              <a:ext cx="3733800" cy="1200329"/>
            </a:xfrm>
            <a:prstGeom prst="rect">
              <a:avLst/>
            </a:prstGeom>
            <a:grp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r>
                <a:rPr lang="en-US" sz="2400" dirty="0">
                  <a:solidFill>
                    <a:prstClr val="black"/>
                  </a:solidFill>
                  <a:latin typeface="Georgia" pitchFamily="18" charset="0"/>
                </a:rPr>
                <a:t>If we ignore the term </a:t>
              </a:r>
            </a:p>
            <a:p>
              <a:endParaRPr lang="en-US" sz="2400" dirty="0">
                <a:solidFill>
                  <a:prstClr val="black"/>
                </a:solidFill>
                <a:latin typeface="Georgia" pitchFamily="18" charset="0"/>
              </a:endParaRPr>
            </a:p>
          </p:txBody>
        </p:sp>
        <p:graphicFrame>
          <p:nvGraphicFramePr>
            <p:cNvPr id="368647" name="Object 6"/>
            <p:cNvGraphicFramePr>
              <a:graphicFrameLocks noChangeAspect="1"/>
            </p:cNvGraphicFramePr>
            <p:nvPr>
              <p:extLst>
                <p:ext uri="{D42A27DB-BD31-4B8C-83A1-F6EECF244321}">
                  <p14:modId xmlns:p14="http://schemas.microsoft.com/office/powerpoint/2010/main" val="3645735823"/>
                </p:ext>
              </p:extLst>
            </p:nvPr>
          </p:nvGraphicFramePr>
          <p:xfrm>
            <a:off x="3886200" y="3581400"/>
            <a:ext cx="576263" cy="808038"/>
          </p:xfrm>
          <a:graphic>
            <a:graphicData uri="http://schemas.openxmlformats.org/presentationml/2006/ole">
              <mc:AlternateContent xmlns:mc="http://schemas.openxmlformats.org/markup-compatibility/2006">
                <mc:Choice xmlns:v="urn:schemas-microsoft-com:vml" Requires="v">
                  <p:oleObj spid="_x0000_s540974" name="Equation" r:id="rId5" imgW="330200" imgH="457200" progId="">
                    <p:embed/>
                  </p:oleObj>
                </mc:Choice>
                <mc:Fallback>
                  <p:oleObj name="Equation" r:id="rId5" imgW="330200" imgH="457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581400"/>
                          <a:ext cx="576263" cy="808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368648" name="Object 6"/>
          <p:cNvGraphicFramePr>
            <a:graphicFrameLocks noChangeAspect="1"/>
          </p:cNvGraphicFramePr>
          <p:nvPr>
            <p:extLst>
              <p:ext uri="{D42A27DB-BD31-4B8C-83A1-F6EECF244321}">
                <p14:modId xmlns:p14="http://schemas.microsoft.com/office/powerpoint/2010/main" val="162803601"/>
              </p:ext>
            </p:extLst>
          </p:nvPr>
        </p:nvGraphicFramePr>
        <p:xfrm>
          <a:off x="5715001" y="2057400"/>
          <a:ext cx="4678363" cy="585788"/>
        </p:xfrm>
        <a:graphic>
          <a:graphicData uri="http://schemas.openxmlformats.org/presentationml/2006/ole">
            <mc:AlternateContent xmlns:mc="http://schemas.openxmlformats.org/markup-compatibility/2006">
              <mc:Choice xmlns:v="urn:schemas-microsoft-com:vml" Requires="v">
                <p:oleObj spid="_x0000_s540975" name="Equation" r:id="rId7" imgW="2679700" imgH="330200" progId="Equation.3">
                  <p:embed/>
                </p:oleObj>
              </mc:Choice>
              <mc:Fallback>
                <p:oleObj name="Equation" r:id="rId7" imgW="2679700" imgH="330200" progId="Equation.3">
                  <p:embed/>
                  <p:pic>
                    <p:nvPicPr>
                      <p:cNvPr id="0" name=""/>
                      <p:cNvPicPr>
                        <a:picLocks noChangeAspect="1" noChangeArrowheads="1"/>
                      </p:cNvPicPr>
                      <p:nvPr/>
                    </p:nvPicPr>
                    <p:blipFill>
                      <a:blip r:embed="rId8"/>
                      <a:srcRect/>
                      <a:stretch>
                        <a:fillRect/>
                      </a:stretch>
                    </p:blipFill>
                    <p:spPr bwMode="auto">
                      <a:xfrm>
                        <a:off x="5715001" y="2057400"/>
                        <a:ext cx="4678363" cy="585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5" name="Group 4"/>
          <p:cNvGrpSpPr/>
          <p:nvPr/>
        </p:nvGrpSpPr>
        <p:grpSpPr>
          <a:xfrm>
            <a:off x="6019800" y="2743200"/>
            <a:ext cx="3352800" cy="914400"/>
            <a:chOff x="4495800" y="2743200"/>
            <a:chExt cx="3352800" cy="914400"/>
          </a:xfrm>
        </p:grpSpPr>
        <p:sp>
          <p:nvSpPr>
            <p:cNvPr id="4" name="Rounded Rectangle 3"/>
            <p:cNvSpPr/>
            <p:nvPr/>
          </p:nvSpPr>
          <p:spPr>
            <a:xfrm>
              <a:off x="4495800" y="2743200"/>
              <a:ext cx="3352800" cy="914400"/>
            </a:xfrm>
            <a:prstGeom prst="round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68649" name="Object 7"/>
            <p:cNvGraphicFramePr>
              <a:graphicFrameLocks noChangeAspect="1"/>
            </p:cNvGraphicFramePr>
            <p:nvPr>
              <p:extLst>
                <p:ext uri="{D42A27DB-BD31-4B8C-83A1-F6EECF244321}">
                  <p14:modId xmlns:p14="http://schemas.microsoft.com/office/powerpoint/2010/main" val="4008593856"/>
                </p:ext>
              </p:extLst>
            </p:nvPr>
          </p:nvGraphicFramePr>
          <p:xfrm>
            <a:off x="4800600" y="2971800"/>
            <a:ext cx="2794000" cy="404813"/>
          </p:xfrm>
          <a:graphic>
            <a:graphicData uri="http://schemas.openxmlformats.org/presentationml/2006/ole">
              <mc:AlternateContent xmlns:mc="http://schemas.openxmlformats.org/markup-compatibility/2006">
                <mc:Choice xmlns:v="urn:schemas-microsoft-com:vml" Requires="v">
                  <p:oleObj spid="_x0000_s540976" name="Equation" r:id="rId9" imgW="1600200" imgH="228600" progId="">
                    <p:embed/>
                  </p:oleObj>
                </mc:Choice>
                <mc:Fallback>
                  <p:oleObj name="Equation" r:id="rId9" imgW="1600200" imgH="228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2971800"/>
                          <a:ext cx="2794000" cy="404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2" name="Rounded Rectangle 11"/>
          <p:cNvSpPr/>
          <p:nvPr/>
        </p:nvSpPr>
        <p:spPr>
          <a:xfrm>
            <a:off x="3886200" y="1143000"/>
            <a:ext cx="321578" cy="5334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3429000" y="1143000"/>
            <a:ext cx="321578" cy="5334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7" name="Group 6"/>
          <p:cNvGrpSpPr/>
          <p:nvPr/>
        </p:nvGrpSpPr>
        <p:grpSpPr>
          <a:xfrm>
            <a:off x="2286000" y="3810000"/>
            <a:ext cx="7696200" cy="1200328"/>
            <a:chOff x="914400" y="3581400"/>
            <a:chExt cx="7696200" cy="1200328"/>
          </a:xfrm>
        </p:grpSpPr>
        <p:sp>
          <p:nvSpPr>
            <p:cNvPr id="20" name="Rectangle 19"/>
            <p:cNvSpPr/>
            <p:nvPr/>
          </p:nvSpPr>
          <p:spPr>
            <a:xfrm>
              <a:off x="914400" y="3581400"/>
              <a:ext cx="7696200" cy="1200328"/>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From photoelectron spectroscopy (experiment):</a:t>
              </a:r>
            </a:p>
            <a:p>
              <a:endParaRPr lang="en-US" sz="2400" dirty="0">
                <a:solidFill>
                  <a:prstClr val="black"/>
                </a:solidFill>
                <a:latin typeface="Georgia" pitchFamily="18" charset="0"/>
                <a:sym typeface="Symbol"/>
              </a:endParaRPr>
            </a:p>
            <a:p>
              <a:endParaRPr lang="en-US" sz="2400" dirty="0">
                <a:solidFill>
                  <a:prstClr val="black"/>
                </a:solidFill>
                <a:latin typeface="Georgia" pitchFamily="18" charset="0"/>
                <a:sym typeface="Symbol"/>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131733393"/>
                </p:ext>
              </p:extLst>
            </p:nvPr>
          </p:nvGraphicFramePr>
          <p:xfrm>
            <a:off x="2182813" y="4237038"/>
            <a:ext cx="4257675" cy="449262"/>
          </p:xfrm>
          <a:graphic>
            <a:graphicData uri="http://schemas.openxmlformats.org/presentationml/2006/ole">
              <mc:AlternateContent xmlns:mc="http://schemas.openxmlformats.org/markup-compatibility/2006">
                <mc:Choice xmlns:v="urn:schemas-microsoft-com:vml" Requires="v">
                  <p:oleObj spid="_x0000_s540977" name="Equation" r:id="rId11" imgW="2438400" imgH="254000" progId="Equation.3">
                    <p:embed/>
                  </p:oleObj>
                </mc:Choice>
                <mc:Fallback>
                  <p:oleObj name="Equation" r:id="rId11" imgW="2438400" imgH="254000" progId="Equation.3">
                    <p:embed/>
                    <p:pic>
                      <p:nvPicPr>
                        <p:cNvPr id="0" name=""/>
                        <p:cNvPicPr>
                          <a:picLocks noChangeAspect="1" noChangeArrowheads="1"/>
                        </p:cNvPicPr>
                        <p:nvPr/>
                      </p:nvPicPr>
                      <p:blipFill>
                        <a:blip r:embed="rId12"/>
                        <a:srcRect/>
                        <a:stretch>
                          <a:fillRect/>
                        </a:stretch>
                      </p:blipFill>
                      <p:spPr bwMode="auto">
                        <a:xfrm>
                          <a:off x="2182813" y="4237038"/>
                          <a:ext cx="4257675" cy="449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22" name="Group 13"/>
          <p:cNvGrpSpPr/>
          <p:nvPr/>
        </p:nvGrpSpPr>
        <p:grpSpPr>
          <a:xfrm>
            <a:off x="2133600" y="5276672"/>
            <a:ext cx="8001000" cy="1200329"/>
            <a:chOff x="914400" y="2667000"/>
            <a:chExt cx="8001000" cy="1200329"/>
          </a:xfrm>
        </p:grpSpPr>
        <p:sp>
          <p:nvSpPr>
            <p:cNvPr id="23" name="Rectangle 22"/>
            <p:cNvSpPr/>
            <p:nvPr/>
          </p:nvSpPr>
          <p:spPr>
            <a:xfrm>
              <a:off x="914400" y="2667000"/>
              <a:ext cx="8001000" cy="1200329"/>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r>
                <a:rPr lang="en-US" sz="2400" dirty="0">
                  <a:solidFill>
                    <a:prstClr val="black"/>
                  </a:solidFill>
                  <a:latin typeface="Georgia" pitchFamily="18" charset="0"/>
                </a:rPr>
                <a:t>Ignoring          is not justified! Need better approximation</a:t>
              </a:r>
            </a:p>
            <a:p>
              <a:endParaRPr lang="en-US" sz="2400" dirty="0">
                <a:solidFill>
                  <a:prstClr val="black"/>
                </a:solidFill>
                <a:latin typeface="Georgia" pitchFamily="18" charset="0"/>
              </a:endParaRPr>
            </a:p>
          </p:txBody>
        </p:sp>
        <p:graphicFrame>
          <p:nvGraphicFramePr>
            <p:cNvPr id="24" name="Object 6"/>
            <p:cNvGraphicFramePr>
              <a:graphicFrameLocks noChangeAspect="1"/>
            </p:cNvGraphicFramePr>
            <p:nvPr>
              <p:extLst>
                <p:ext uri="{D42A27DB-BD31-4B8C-83A1-F6EECF244321}">
                  <p14:modId xmlns:p14="http://schemas.microsoft.com/office/powerpoint/2010/main" val="2983207011"/>
                </p:ext>
              </p:extLst>
            </p:nvPr>
          </p:nvGraphicFramePr>
          <p:xfrm>
            <a:off x="2209800" y="2895600"/>
            <a:ext cx="576263" cy="808038"/>
          </p:xfrm>
          <a:graphic>
            <a:graphicData uri="http://schemas.openxmlformats.org/presentationml/2006/ole">
              <mc:AlternateContent xmlns:mc="http://schemas.openxmlformats.org/markup-compatibility/2006">
                <mc:Choice xmlns:v="urn:schemas-microsoft-com:vml" Requires="v">
                  <p:oleObj spid="_x0000_s540978" name="Equation" r:id="rId13" imgW="330200" imgH="457200" progId="Equation.3">
                    <p:embed/>
                  </p:oleObj>
                </mc:Choice>
                <mc:Fallback>
                  <p:oleObj name="Equation" r:id="rId13" imgW="3302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2895600"/>
                          <a:ext cx="576263" cy="808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176296425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flipV="1">
            <a:off x="3200400" y="2667000"/>
            <a:ext cx="2743200" cy="685800"/>
          </a:xfrm>
          <a:prstGeom prst="wedgeRoundRectCallout">
            <a:avLst>
              <a:gd name="adj1" fmla="val 8409"/>
              <a:gd name="adj2" fmla="val 88084"/>
              <a:gd name="adj3" fmla="val 16667"/>
            </a:avLst>
          </a:prstGeom>
          <a:solidFill>
            <a:schemeClr val="accent1">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71717" name="Object 5"/>
          <p:cNvGraphicFramePr>
            <a:graphicFrameLocks noChangeAspect="1"/>
          </p:cNvGraphicFramePr>
          <p:nvPr>
            <p:extLst>
              <p:ext uri="{D42A27DB-BD31-4B8C-83A1-F6EECF244321}">
                <p14:modId xmlns:p14="http://schemas.microsoft.com/office/powerpoint/2010/main" val="2761923493"/>
              </p:ext>
            </p:extLst>
          </p:nvPr>
        </p:nvGraphicFramePr>
        <p:xfrm>
          <a:off x="2560639" y="2538413"/>
          <a:ext cx="4924425" cy="889000"/>
        </p:xfrm>
        <a:graphic>
          <a:graphicData uri="http://schemas.openxmlformats.org/presentationml/2006/ole">
            <mc:AlternateContent xmlns:mc="http://schemas.openxmlformats.org/markup-compatibility/2006">
              <mc:Choice xmlns:v="urn:schemas-microsoft-com:vml" Requires="v">
                <p:oleObj spid="_x0000_s549083" name="Equation" r:id="rId3" imgW="2819400" imgH="508000" progId="Equation.3">
                  <p:embed/>
                </p:oleObj>
              </mc:Choice>
              <mc:Fallback>
                <p:oleObj name="Equation" r:id="rId3" imgW="2819400" imgH="508000" progId="Equation.3">
                  <p:embed/>
                  <p:pic>
                    <p:nvPicPr>
                      <p:cNvPr id="0" name=""/>
                      <p:cNvPicPr>
                        <a:picLocks noChangeAspect="1" noChangeArrowheads="1"/>
                      </p:cNvPicPr>
                      <p:nvPr/>
                    </p:nvPicPr>
                    <p:blipFill>
                      <a:blip r:embed="rId4"/>
                      <a:srcRect/>
                      <a:stretch>
                        <a:fillRect/>
                      </a:stretch>
                    </p:blipFill>
                    <p:spPr bwMode="auto">
                      <a:xfrm>
                        <a:off x="2560639" y="2538413"/>
                        <a:ext cx="4924425"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ounded Rectangle 1"/>
          <p:cNvSpPr/>
          <p:nvPr/>
        </p:nvSpPr>
        <p:spPr>
          <a:xfrm>
            <a:off x="3352800" y="990600"/>
            <a:ext cx="1143000" cy="762000"/>
          </a:xfrm>
          <a:prstGeom prst="round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ectangle 6"/>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Many Electron Atoms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71716" name="Object 5"/>
          <p:cNvGraphicFramePr>
            <a:graphicFrameLocks noChangeAspect="1"/>
          </p:cNvGraphicFramePr>
          <p:nvPr>
            <p:extLst>
              <p:ext uri="{D42A27DB-BD31-4B8C-83A1-F6EECF244321}">
                <p14:modId xmlns:p14="http://schemas.microsoft.com/office/powerpoint/2010/main" val="1166620604"/>
              </p:ext>
            </p:extLst>
          </p:nvPr>
        </p:nvGraphicFramePr>
        <p:xfrm>
          <a:off x="2679700" y="1077914"/>
          <a:ext cx="509588" cy="422275"/>
        </p:xfrm>
        <a:graphic>
          <a:graphicData uri="http://schemas.openxmlformats.org/presentationml/2006/ole">
            <mc:AlternateContent xmlns:mc="http://schemas.openxmlformats.org/markup-compatibility/2006">
              <mc:Choice xmlns:v="urn:schemas-microsoft-com:vml" Requires="v">
                <p:oleObj spid="_x0000_s549084" name="Equation" r:id="rId5" imgW="292100" imgH="241300" progId="Equation.3">
                  <p:embed/>
                </p:oleObj>
              </mc:Choice>
              <mc:Fallback>
                <p:oleObj name="Equation" r:id="rId5" imgW="292100" imgH="241300" progId="Equation.3">
                  <p:embed/>
                  <p:pic>
                    <p:nvPicPr>
                      <p:cNvPr id="0" name=""/>
                      <p:cNvPicPr>
                        <a:picLocks noChangeAspect="1" noChangeArrowheads="1"/>
                      </p:cNvPicPr>
                      <p:nvPr/>
                    </p:nvPicPr>
                    <p:blipFill>
                      <a:blip r:embed="rId6"/>
                      <a:srcRect/>
                      <a:stretch>
                        <a:fillRect/>
                      </a:stretch>
                    </p:blipFill>
                    <p:spPr bwMode="auto">
                      <a:xfrm>
                        <a:off x="2679700" y="1077914"/>
                        <a:ext cx="509588" cy="422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ectangle 10"/>
          <p:cNvSpPr/>
          <p:nvPr/>
        </p:nvSpPr>
        <p:spPr>
          <a:xfrm>
            <a:off x="5638800" y="3505201"/>
            <a:ext cx="5105400" cy="83099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prstClr val="black"/>
                </a:solidFill>
                <a:latin typeface="Georgia" pitchFamily="18" charset="0"/>
                <a:sym typeface="Symbol"/>
              </a:rPr>
              <a:t>Inter-electron repulsion terms: </a:t>
            </a:r>
            <a:endParaRPr lang="en-US" sz="2400" dirty="0">
              <a:solidFill>
                <a:prstClr val="black"/>
              </a:solidFill>
              <a:latin typeface="Georgia" pitchFamily="18" charset="0"/>
              <a:sym typeface="Symbol"/>
            </a:endParaRPr>
          </a:p>
          <a:p>
            <a:r>
              <a:rPr lang="en-US" sz="2400" b="1" dirty="0">
                <a:solidFill>
                  <a:prstClr val="black"/>
                </a:solidFill>
                <a:latin typeface="Georgia" pitchFamily="18" charset="0"/>
                <a:sym typeface="Symbol"/>
              </a:rPr>
              <a:t>	CANNOT</a:t>
            </a:r>
            <a:r>
              <a:rPr lang="en-US" sz="2400" dirty="0">
                <a:solidFill>
                  <a:prstClr val="black"/>
                </a:solidFill>
                <a:latin typeface="Georgia" pitchFamily="18" charset="0"/>
                <a:sym typeface="Symbol"/>
              </a:rPr>
              <a:t> be ignored</a:t>
            </a:r>
          </a:p>
        </p:txBody>
      </p:sp>
      <p:graphicFrame>
        <p:nvGraphicFramePr>
          <p:cNvPr id="10" name="Object 5"/>
          <p:cNvGraphicFramePr>
            <a:graphicFrameLocks noChangeAspect="1"/>
          </p:cNvGraphicFramePr>
          <p:nvPr>
            <p:extLst>
              <p:ext uri="{D42A27DB-BD31-4B8C-83A1-F6EECF244321}">
                <p14:modId xmlns:p14="http://schemas.microsoft.com/office/powerpoint/2010/main" val="3517090289"/>
              </p:ext>
            </p:extLst>
          </p:nvPr>
        </p:nvGraphicFramePr>
        <p:xfrm>
          <a:off x="7543800" y="970100"/>
          <a:ext cx="1485900" cy="889000"/>
        </p:xfrm>
        <a:graphic>
          <a:graphicData uri="http://schemas.openxmlformats.org/presentationml/2006/ole">
            <mc:AlternateContent xmlns:mc="http://schemas.openxmlformats.org/markup-compatibility/2006">
              <mc:Choice xmlns:v="urn:schemas-microsoft-com:vml" Requires="v">
                <p:oleObj spid="_x0000_s549085" name="Equation" r:id="rId7" imgW="850900" imgH="508000" progId="Equation.3">
                  <p:embed/>
                </p:oleObj>
              </mc:Choice>
              <mc:Fallback>
                <p:oleObj name="Equation" r:id="rId7" imgW="850900" imgH="508000" progId="Equation.3">
                  <p:embed/>
                  <p:pic>
                    <p:nvPicPr>
                      <p:cNvPr id="0" name=""/>
                      <p:cNvPicPr>
                        <a:picLocks noChangeAspect="1" noChangeArrowheads="1"/>
                      </p:cNvPicPr>
                      <p:nvPr/>
                    </p:nvPicPr>
                    <p:blipFill>
                      <a:blip r:embed="rId8"/>
                      <a:srcRect/>
                      <a:stretch>
                        <a:fillRect/>
                      </a:stretch>
                    </p:blipFill>
                    <p:spPr bwMode="auto">
                      <a:xfrm>
                        <a:off x="7543800" y="970100"/>
                        <a:ext cx="1485900"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504658936"/>
              </p:ext>
            </p:extLst>
          </p:nvPr>
        </p:nvGraphicFramePr>
        <p:xfrm>
          <a:off x="3319463" y="990601"/>
          <a:ext cx="1198562" cy="822325"/>
        </p:xfrm>
        <a:graphic>
          <a:graphicData uri="http://schemas.openxmlformats.org/presentationml/2006/ole">
            <mc:AlternateContent xmlns:mc="http://schemas.openxmlformats.org/markup-compatibility/2006">
              <mc:Choice xmlns:v="urn:schemas-microsoft-com:vml" Requires="v">
                <p:oleObj spid="_x0000_s549086" name="Equation" r:id="rId9" imgW="685800" imgH="469900" progId="Equation.3">
                  <p:embed/>
                </p:oleObj>
              </mc:Choice>
              <mc:Fallback>
                <p:oleObj name="Equation" r:id="rId9" imgW="685800" imgH="469900" progId="Equation.3">
                  <p:embed/>
                  <p:pic>
                    <p:nvPicPr>
                      <p:cNvPr id="0" name=""/>
                      <p:cNvPicPr>
                        <a:picLocks noChangeAspect="1" noChangeArrowheads="1"/>
                      </p:cNvPicPr>
                      <p:nvPr/>
                    </p:nvPicPr>
                    <p:blipFill>
                      <a:blip r:embed="rId10"/>
                      <a:srcRect/>
                      <a:stretch>
                        <a:fillRect/>
                      </a:stretch>
                    </p:blipFill>
                    <p:spPr bwMode="auto">
                      <a:xfrm>
                        <a:off x="3319463" y="990601"/>
                        <a:ext cx="1198562"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3540817580"/>
              </p:ext>
            </p:extLst>
          </p:nvPr>
        </p:nvGraphicFramePr>
        <p:xfrm>
          <a:off x="4572000" y="961970"/>
          <a:ext cx="1376362" cy="844550"/>
        </p:xfrm>
        <a:graphic>
          <a:graphicData uri="http://schemas.openxmlformats.org/presentationml/2006/ole">
            <mc:AlternateContent xmlns:mc="http://schemas.openxmlformats.org/markup-compatibility/2006">
              <mc:Choice xmlns:v="urn:schemas-microsoft-com:vml" Requires="v">
                <p:oleObj spid="_x0000_s549087" name="Equation" r:id="rId11" imgW="787400" imgH="482600" progId="Equation.3">
                  <p:embed/>
                </p:oleObj>
              </mc:Choice>
              <mc:Fallback>
                <p:oleObj name="Equation" r:id="rId11" imgW="787400" imgH="482600" progId="Equation.3">
                  <p:embed/>
                  <p:pic>
                    <p:nvPicPr>
                      <p:cNvPr id="0" name=""/>
                      <p:cNvPicPr>
                        <a:picLocks noChangeAspect="1" noChangeArrowheads="1"/>
                      </p:cNvPicPr>
                      <p:nvPr/>
                    </p:nvPicPr>
                    <p:blipFill>
                      <a:blip r:embed="rId12"/>
                      <a:srcRect/>
                      <a:stretch>
                        <a:fillRect/>
                      </a:stretch>
                    </p:blipFill>
                    <p:spPr bwMode="auto">
                      <a:xfrm>
                        <a:off x="4572000" y="961970"/>
                        <a:ext cx="1376362"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557706821"/>
              </p:ext>
            </p:extLst>
          </p:nvPr>
        </p:nvGraphicFramePr>
        <p:xfrm>
          <a:off x="5981700" y="961970"/>
          <a:ext cx="1485900" cy="844550"/>
        </p:xfrm>
        <a:graphic>
          <a:graphicData uri="http://schemas.openxmlformats.org/presentationml/2006/ole">
            <mc:AlternateContent xmlns:mc="http://schemas.openxmlformats.org/markup-compatibility/2006">
              <mc:Choice xmlns:v="urn:schemas-microsoft-com:vml" Requires="v">
                <p:oleObj spid="_x0000_s549088" name="Equation" r:id="rId13" imgW="850900" imgH="482600" progId="Equation.3">
                  <p:embed/>
                </p:oleObj>
              </mc:Choice>
              <mc:Fallback>
                <p:oleObj name="Equation" r:id="rId13" imgW="850900" imgH="482600" progId="Equation.3">
                  <p:embed/>
                  <p:pic>
                    <p:nvPicPr>
                      <p:cNvPr id="0" name=""/>
                      <p:cNvPicPr>
                        <a:picLocks noChangeAspect="1" noChangeArrowheads="1"/>
                      </p:cNvPicPr>
                      <p:nvPr/>
                    </p:nvPicPr>
                    <p:blipFill>
                      <a:blip r:embed="rId14"/>
                      <a:srcRect/>
                      <a:stretch>
                        <a:fillRect/>
                      </a:stretch>
                    </p:blipFill>
                    <p:spPr bwMode="auto">
                      <a:xfrm>
                        <a:off x="5981700" y="961970"/>
                        <a:ext cx="1485900"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703212985"/>
              </p:ext>
            </p:extLst>
          </p:nvPr>
        </p:nvGraphicFramePr>
        <p:xfrm>
          <a:off x="4419600" y="1828801"/>
          <a:ext cx="687388" cy="822325"/>
        </p:xfrm>
        <a:graphic>
          <a:graphicData uri="http://schemas.openxmlformats.org/presentationml/2006/ole">
            <mc:AlternateContent xmlns:mc="http://schemas.openxmlformats.org/markup-compatibility/2006">
              <mc:Choice xmlns:v="urn:schemas-microsoft-com:vml" Requires="v">
                <p:oleObj spid="_x0000_s549089" name="Equation" r:id="rId15" imgW="393700" imgH="469900" progId="Equation.3">
                  <p:embed/>
                </p:oleObj>
              </mc:Choice>
              <mc:Fallback>
                <p:oleObj name="Equation" r:id="rId15" imgW="393700" imgH="469900" progId="Equation.3">
                  <p:embed/>
                  <p:pic>
                    <p:nvPicPr>
                      <p:cNvPr id="0" name=""/>
                      <p:cNvPicPr>
                        <a:picLocks noChangeAspect="1" noChangeArrowheads="1"/>
                      </p:cNvPicPr>
                      <p:nvPr/>
                    </p:nvPicPr>
                    <p:blipFill>
                      <a:blip r:embed="rId16"/>
                      <a:srcRect/>
                      <a:stretch>
                        <a:fillRect/>
                      </a:stretch>
                    </p:blipFill>
                    <p:spPr bwMode="auto">
                      <a:xfrm>
                        <a:off x="4419600" y="1828801"/>
                        <a:ext cx="6873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1294729072"/>
              </p:ext>
            </p:extLst>
          </p:nvPr>
        </p:nvGraphicFramePr>
        <p:xfrm>
          <a:off x="2560580" y="3657600"/>
          <a:ext cx="2751138" cy="889000"/>
        </p:xfrm>
        <a:graphic>
          <a:graphicData uri="http://schemas.openxmlformats.org/presentationml/2006/ole">
            <mc:AlternateContent xmlns:mc="http://schemas.openxmlformats.org/markup-compatibility/2006">
              <mc:Choice xmlns:v="urn:schemas-microsoft-com:vml" Requires="v">
                <p:oleObj spid="_x0000_s549090" name="Equation" r:id="rId17" imgW="1574800" imgH="508000" progId="Equation.3">
                  <p:embed/>
                </p:oleObj>
              </mc:Choice>
              <mc:Fallback>
                <p:oleObj name="Equation" r:id="rId17" imgW="1574800" imgH="508000" progId="Equation.3">
                  <p:embed/>
                  <p:pic>
                    <p:nvPicPr>
                      <p:cNvPr id="0" name=""/>
                      <p:cNvPicPr>
                        <a:picLocks noChangeAspect="1" noChangeArrowheads="1"/>
                      </p:cNvPicPr>
                      <p:nvPr/>
                    </p:nvPicPr>
                    <p:blipFill>
                      <a:blip r:embed="rId18"/>
                      <a:srcRect/>
                      <a:stretch>
                        <a:fillRect/>
                      </a:stretch>
                    </p:blipFill>
                    <p:spPr bwMode="auto">
                      <a:xfrm>
                        <a:off x="2560580" y="3657600"/>
                        <a:ext cx="2751138"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2438400" y="4800600"/>
            <a:ext cx="73152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Hamiltonian is no longer spherically symmetric and the Time-Independent Schrodinger Equation (</a:t>
            </a:r>
            <a:r>
              <a:rPr lang="en-US" sz="2400" b="1" dirty="0">
                <a:solidFill>
                  <a:prstClr val="black"/>
                </a:solidFill>
                <a:latin typeface="Georgia" pitchFamily="18" charset="0"/>
                <a:sym typeface="Symbol"/>
              </a:rPr>
              <a:t>TISE</a:t>
            </a:r>
            <a:r>
              <a:rPr lang="en-US" sz="2400" dirty="0">
                <a:solidFill>
                  <a:prstClr val="black"/>
                </a:solidFill>
                <a:latin typeface="Georgia" pitchFamily="18" charset="0"/>
                <a:sym typeface="Symbol"/>
              </a:rPr>
              <a:t>) cannot be solved using analytical techniques</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Numerical methods must be used solve the </a:t>
            </a:r>
            <a:r>
              <a:rPr lang="en-US" sz="2400" b="1" dirty="0">
                <a:solidFill>
                  <a:prstClr val="black"/>
                </a:solidFill>
                <a:latin typeface="Georgia" pitchFamily="18" charset="0"/>
                <a:sym typeface="Symbol"/>
              </a:rPr>
              <a:t>TISE</a:t>
            </a:r>
          </a:p>
        </p:txBody>
      </p:sp>
      <p:sp>
        <p:nvSpPr>
          <p:cNvPr id="4" name="Right Arrow 3"/>
          <p:cNvSpPr/>
          <p:nvPr/>
        </p:nvSpPr>
        <p:spPr>
          <a:xfrm>
            <a:off x="3962400" y="3429000"/>
            <a:ext cx="1981200" cy="1371600"/>
          </a:xfrm>
          <a:prstGeom prst="rightArrow">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TextBox 4"/>
          <p:cNvSpPr txBox="1"/>
          <p:nvPr/>
        </p:nvSpPr>
        <p:spPr>
          <a:xfrm>
            <a:off x="5001755" y="1997056"/>
            <a:ext cx="3638286" cy="461665"/>
          </a:xfrm>
          <a:prstGeom prst="rect">
            <a:avLst/>
          </a:prstGeom>
          <a:noFill/>
        </p:spPr>
        <p:txBody>
          <a:bodyPr wrap="none" rtlCol="0">
            <a:spAutoFit/>
          </a:bodyPr>
          <a:lstStyle/>
          <a:p>
            <a:r>
              <a:rPr lang="en-US" sz="2400" dirty="0">
                <a:solidFill>
                  <a:prstClr val="black"/>
                </a:solidFill>
                <a:latin typeface="Georgia"/>
                <a:cs typeface="Georgia"/>
              </a:rPr>
              <a:t>, 1-electron Hamiltonians</a:t>
            </a:r>
          </a:p>
        </p:txBody>
      </p:sp>
    </p:spTree>
    <p:extLst>
      <p:ext uri="{BB962C8B-B14F-4D97-AF65-F5344CB8AC3E}">
        <p14:creationId xmlns:p14="http://schemas.microsoft.com/office/powerpoint/2010/main" val="9933876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717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1" grpId="0"/>
      <p:bldP spid="18" grpId="0" animBg="1"/>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Many Electron Atoms: Orbital Approximation </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pSp>
        <p:nvGrpSpPr>
          <p:cNvPr id="2" name="Group 1"/>
          <p:cNvGrpSpPr/>
          <p:nvPr/>
        </p:nvGrpSpPr>
        <p:grpSpPr>
          <a:xfrm>
            <a:off x="1828800" y="1752601"/>
            <a:ext cx="8534400" cy="4893647"/>
            <a:chOff x="304800" y="1752600"/>
            <a:chExt cx="8534400" cy="4893647"/>
          </a:xfrm>
        </p:grpSpPr>
        <p:sp>
          <p:nvSpPr>
            <p:cNvPr id="11" name="Rectangle 10"/>
            <p:cNvSpPr/>
            <p:nvPr/>
          </p:nvSpPr>
          <p:spPr>
            <a:xfrm>
              <a:off x="304800" y="1752600"/>
              <a:ext cx="8534400" cy="4893647"/>
            </a:xfrm>
            <a:prstGeom prst="rect">
              <a:avLst/>
            </a:prstGeom>
            <a:solidFill>
              <a:srgbClr val="FF6600">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prstClr val="black"/>
                  </a:solidFill>
                  <a:latin typeface="Georgia" pitchFamily="18" charset="0"/>
                  <a:sym typeface="Symbol"/>
                </a:rPr>
                <a:t>Improvement</a:t>
              </a:r>
            </a:p>
            <a:p>
              <a:endParaRPr lang="en-US" sz="2400" dirty="0">
                <a:solidFill>
                  <a:prstClr val="black"/>
                </a:solidFill>
                <a:latin typeface="Georgia" pitchFamily="18" charset="0"/>
                <a:sym typeface="Symbol"/>
              </a:endParaRPr>
            </a:p>
            <a:p>
              <a:pPr marL="342900" indent="-342900">
                <a:buFont typeface="Arial"/>
                <a:buChar char="•"/>
              </a:pPr>
              <a:r>
                <a:rPr lang="en-US" sz="2400" dirty="0">
                  <a:solidFill>
                    <a:prstClr val="black"/>
                  </a:solidFill>
                  <a:latin typeface="Georgia" pitchFamily="18" charset="0"/>
                  <a:sym typeface="Symbol"/>
                </a:rPr>
                <a:t>       : Interaction  between the electrons.</a:t>
              </a:r>
            </a:p>
            <a:p>
              <a:endParaRPr lang="en-US" sz="2400" dirty="0">
                <a:solidFill>
                  <a:prstClr val="black"/>
                </a:solidFill>
                <a:latin typeface="Georgia" pitchFamily="18" charset="0"/>
                <a:sym typeface="Symbol"/>
              </a:endParaRPr>
            </a:p>
            <a:p>
              <a:pPr marL="342900" indent="-342900">
                <a:buFont typeface="Arial"/>
                <a:buChar char="•"/>
              </a:pPr>
              <a:r>
                <a:rPr lang="en-US" sz="2400" dirty="0">
                  <a:solidFill>
                    <a:prstClr val="black"/>
                  </a:solidFill>
                  <a:latin typeface="Georgia" pitchFamily="18" charset="0"/>
                  <a:sym typeface="Symbol"/>
                </a:rPr>
                <a:t>Electron and nucleus: opposite charges</a:t>
              </a:r>
            </a:p>
            <a:p>
              <a:endParaRPr lang="en-US" sz="2400" dirty="0">
                <a:solidFill>
                  <a:prstClr val="black"/>
                </a:solidFill>
                <a:latin typeface="Georgia" pitchFamily="18" charset="0"/>
                <a:sym typeface="Symbol"/>
              </a:endParaRPr>
            </a:p>
            <a:p>
              <a:pPr marL="342900" indent="-342900">
                <a:buFont typeface="Arial"/>
                <a:buChar char="•"/>
              </a:pPr>
              <a:r>
                <a:rPr lang="en-US" sz="2400" dirty="0">
                  <a:solidFill>
                    <a:prstClr val="black"/>
                  </a:solidFill>
                  <a:latin typeface="Georgia" pitchFamily="18" charset="0"/>
                  <a:sym typeface="Symbol"/>
                </a:rPr>
                <a:t>Electron and electron: Same charge</a:t>
              </a:r>
            </a:p>
            <a:p>
              <a:endParaRPr lang="en-US" sz="2400" dirty="0">
                <a:solidFill>
                  <a:prstClr val="black"/>
                </a:solidFill>
                <a:latin typeface="Georgia" pitchFamily="18" charset="0"/>
                <a:sym typeface="Symbol"/>
              </a:endParaRPr>
            </a:p>
            <a:p>
              <a:r>
                <a:rPr lang="en-US" sz="2400" dirty="0">
                  <a:solidFill>
                    <a:srgbClr val="0000FF"/>
                  </a:solidFill>
                  <a:latin typeface="Georgia" pitchFamily="18" charset="0"/>
                  <a:sym typeface="Symbol"/>
                </a:rPr>
                <a:t>Net nuclear attraction perceived by an electron  </a:t>
              </a:r>
            </a:p>
            <a:p>
              <a:endParaRPr lang="en-US" sz="2400" dirty="0">
                <a:solidFill>
                  <a:srgbClr val="0000FF"/>
                </a:solidFill>
                <a:latin typeface="Georgia" pitchFamily="18" charset="0"/>
                <a:sym typeface="Symbol"/>
              </a:endParaRPr>
            </a:p>
            <a:p>
              <a:r>
                <a:rPr lang="en-US" sz="2400" dirty="0">
                  <a:solidFill>
                    <a:srgbClr val="0000FF"/>
                  </a:solidFill>
                  <a:latin typeface="Georgia" pitchFamily="18" charset="0"/>
                  <a:sym typeface="Symbol"/>
                </a:rPr>
                <a:t> = Actual Nuclear attraction – repulsion by other electrons</a:t>
              </a:r>
            </a:p>
            <a:p>
              <a:endParaRPr lang="en-US" sz="2400" dirty="0">
                <a:solidFill>
                  <a:srgbClr val="0000FF"/>
                </a:solidFill>
                <a:latin typeface="Georgia" pitchFamily="18" charset="0"/>
                <a:sym typeface="Symbol"/>
              </a:endParaRPr>
            </a:p>
            <a:p>
              <a:r>
                <a:rPr lang="en-US" sz="2400" dirty="0">
                  <a:solidFill>
                    <a:srgbClr val="0000FF"/>
                  </a:solidFill>
                  <a:latin typeface="Georgia" pitchFamily="18" charset="0"/>
                  <a:sym typeface="Symbol"/>
                </a:rPr>
                <a:t>	 </a:t>
              </a:r>
              <a:r>
                <a:rPr lang="en-US" sz="2400" b="1" dirty="0">
                  <a:solidFill>
                    <a:srgbClr val="0000FF"/>
                  </a:solidFill>
                  <a:latin typeface="Georgia" pitchFamily="18" charset="0"/>
                  <a:sym typeface="Symbol"/>
                </a:rPr>
                <a:t> Shielding</a:t>
              </a:r>
              <a:endParaRPr lang="en-US" sz="2000" b="1" dirty="0">
                <a:solidFill>
                  <a:srgbClr val="0000FF"/>
                </a:solidFill>
                <a:latin typeface="Georgia" pitchFamily="18" charset="0"/>
                <a:sym typeface="Symbol"/>
              </a:endParaRPr>
            </a:p>
          </p:txBody>
        </p:sp>
        <p:graphicFrame>
          <p:nvGraphicFramePr>
            <p:cNvPr id="376835" name="Object 3"/>
            <p:cNvGraphicFramePr>
              <a:graphicFrameLocks noChangeAspect="1"/>
            </p:cNvGraphicFramePr>
            <p:nvPr>
              <p:extLst>
                <p:ext uri="{D42A27DB-BD31-4B8C-83A1-F6EECF244321}">
                  <p14:modId xmlns:p14="http://schemas.microsoft.com/office/powerpoint/2010/main" val="2438706579"/>
                </p:ext>
              </p:extLst>
            </p:nvPr>
          </p:nvGraphicFramePr>
          <p:xfrm>
            <a:off x="863600" y="2324100"/>
            <a:ext cx="355600" cy="800100"/>
          </p:xfrm>
          <a:graphic>
            <a:graphicData uri="http://schemas.openxmlformats.org/presentationml/2006/ole">
              <mc:AlternateContent xmlns:mc="http://schemas.openxmlformats.org/markup-compatibility/2006">
                <mc:Choice xmlns:v="urn:schemas-microsoft-com:vml" Requires="v">
                  <p:oleObj spid="_x0000_s549972" name="Equation" r:id="rId4" imgW="203112" imgH="457002" progId="Equation.3">
                    <p:embed/>
                  </p:oleObj>
                </mc:Choice>
                <mc:Fallback>
                  <p:oleObj name="Equation" r:id="rId4" imgW="203112" imgH="4570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2324100"/>
                          <a:ext cx="355600" cy="800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376836" name="Object 5"/>
          <p:cNvGraphicFramePr>
            <a:graphicFrameLocks noChangeAspect="1"/>
          </p:cNvGraphicFramePr>
          <p:nvPr>
            <p:extLst>
              <p:ext uri="{D42A27DB-BD31-4B8C-83A1-F6EECF244321}">
                <p14:modId xmlns:p14="http://schemas.microsoft.com/office/powerpoint/2010/main" val="3298896336"/>
              </p:ext>
            </p:extLst>
          </p:nvPr>
        </p:nvGraphicFramePr>
        <p:xfrm>
          <a:off x="1905000" y="1066800"/>
          <a:ext cx="4459288" cy="400050"/>
        </p:xfrm>
        <a:graphic>
          <a:graphicData uri="http://schemas.openxmlformats.org/presentationml/2006/ole">
            <mc:AlternateContent xmlns:mc="http://schemas.openxmlformats.org/markup-compatibility/2006">
              <mc:Choice xmlns:v="urn:schemas-microsoft-com:vml" Requires="v">
                <p:oleObj spid="_x0000_s549973" name="Equation" r:id="rId6" imgW="2552700" imgH="228600" progId="">
                  <p:embed/>
                </p:oleObj>
              </mc:Choice>
              <mc:Fallback>
                <p:oleObj name="Equation" r:id="rId6" imgW="2552700" imgH="2286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1066800"/>
                        <a:ext cx="44592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001007726"/>
              </p:ext>
            </p:extLst>
          </p:nvPr>
        </p:nvGraphicFramePr>
        <p:xfrm>
          <a:off x="7231062" y="838200"/>
          <a:ext cx="2751138" cy="889000"/>
        </p:xfrm>
        <a:graphic>
          <a:graphicData uri="http://schemas.openxmlformats.org/presentationml/2006/ole">
            <mc:AlternateContent xmlns:mc="http://schemas.openxmlformats.org/markup-compatibility/2006">
              <mc:Choice xmlns:v="urn:schemas-microsoft-com:vml" Requires="v">
                <p:oleObj spid="_x0000_s549974" name="Equation" r:id="rId8" imgW="1574800" imgH="508000" progId="Equation.3">
                  <p:embed/>
                </p:oleObj>
              </mc:Choice>
              <mc:Fallback>
                <p:oleObj name="Equation" r:id="rId8" imgW="1574800" imgH="508000" progId="Equation.3">
                  <p:embed/>
                  <p:pic>
                    <p:nvPicPr>
                      <p:cNvPr id="0" name=""/>
                      <p:cNvPicPr>
                        <a:picLocks noChangeAspect="1" noChangeArrowheads="1"/>
                      </p:cNvPicPr>
                      <p:nvPr/>
                    </p:nvPicPr>
                    <p:blipFill>
                      <a:blip r:embed="rId9"/>
                      <a:srcRect/>
                      <a:stretch>
                        <a:fillRect/>
                      </a:stretch>
                    </p:blipFill>
                    <p:spPr bwMode="auto">
                      <a:xfrm>
                        <a:off x="7231062" y="838200"/>
                        <a:ext cx="2751138"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0830112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484438" y="4724400"/>
            <a:ext cx="4956010" cy="844550"/>
            <a:chOff x="960438" y="4724400"/>
            <a:chExt cx="4956010" cy="844550"/>
          </a:xfrm>
        </p:grpSpPr>
        <p:sp>
          <p:nvSpPr>
            <p:cNvPr id="11" name="Rounded Rectangle 10"/>
            <p:cNvSpPr/>
            <p:nvPr/>
          </p:nvSpPr>
          <p:spPr>
            <a:xfrm>
              <a:off x="2590800" y="4724400"/>
              <a:ext cx="106680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1600200" y="4724400"/>
              <a:ext cx="995066"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4735348" y="4724400"/>
              <a:ext cx="118110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657600" y="4724400"/>
              <a:ext cx="1092588"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77860" name="Object 5"/>
            <p:cNvGraphicFramePr>
              <a:graphicFrameLocks noChangeAspect="1"/>
            </p:cNvGraphicFramePr>
            <p:nvPr>
              <p:extLst>
                <p:ext uri="{D42A27DB-BD31-4B8C-83A1-F6EECF244321}">
                  <p14:modId xmlns:p14="http://schemas.microsoft.com/office/powerpoint/2010/main" val="1421716641"/>
                </p:ext>
              </p:extLst>
            </p:nvPr>
          </p:nvGraphicFramePr>
          <p:xfrm>
            <a:off x="960438" y="4724400"/>
            <a:ext cx="4945062" cy="844550"/>
          </p:xfrm>
          <a:graphic>
            <a:graphicData uri="http://schemas.openxmlformats.org/presentationml/2006/ole">
              <mc:AlternateContent xmlns:mc="http://schemas.openxmlformats.org/markup-compatibility/2006">
                <mc:Choice xmlns:v="urn:schemas-microsoft-com:vml" Requires="v">
                  <p:oleObj spid="_x0000_s551050" name="Equation" r:id="rId3" imgW="2832100" imgH="482600" progId="Equation.3">
                    <p:embed/>
                  </p:oleObj>
                </mc:Choice>
                <mc:Fallback>
                  <p:oleObj name="Equation" r:id="rId3" imgW="2832100" imgH="482600" progId="Equation.3">
                    <p:embed/>
                    <p:pic>
                      <p:nvPicPr>
                        <p:cNvPr id="0" name=""/>
                        <p:cNvPicPr>
                          <a:picLocks noChangeAspect="1" noChangeArrowheads="1"/>
                        </p:cNvPicPr>
                        <p:nvPr/>
                      </p:nvPicPr>
                      <p:blipFill>
                        <a:blip r:embed="rId4"/>
                        <a:srcRect/>
                        <a:stretch>
                          <a:fillRect/>
                        </a:stretch>
                      </p:blipFill>
                      <p:spPr bwMode="auto">
                        <a:xfrm>
                          <a:off x="960438" y="4724400"/>
                          <a:ext cx="4945062"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0" name="Rounded Rectangle 9"/>
          <p:cNvSpPr/>
          <p:nvPr/>
        </p:nvSpPr>
        <p:spPr>
          <a:xfrm>
            <a:off x="4876800" y="3124200"/>
            <a:ext cx="457200" cy="609600"/>
          </a:xfrm>
          <a:prstGeom prst="round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Line Callout 3 6"/>
          <p:cNvSpPr/>
          <p:nvPr/>
        </p:nvSpPr>
        <p:spPr>
          <a:xfrm rot="5400000">
            <a:off x="6248400" y="1828800"/>
            <a:ext cx="914400" cy="1371600"/>
          </a:xfrm>
          <a:prstGeom prst="borderCallout3">
            <a:avLst>
              <a:gd name="adj1" fmla="val 18750"/>
              <a:gd name="adj2" fmla="val -8333"/>
              <a:gd name="adj3" fmla="val 18263"/>
              <a:gd name="adj4" fmla="val -35162"/>
              <a:gd name="adj5" fmla="val 177977"/>
              <a:gd name="adj6" fmla="val -37820"/>
              <a:gd name="adj7" fmla="val 178594"/>
              <a:gd name="adj8" fmla="val 29655"/>
            </a:avLst>
          </a:prstGeom>
          <a:solidFill>
            <a:srgbClr val="FFFF00">
              <a:alpha val="25000"/>
            </a:srgbClr>
          </a:solidFill>
          <a:ln w="190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Effective Nuclear Charge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77858" name="Object 5"/>
          <p:cNvGraphicFramePr>
            <a:graphicFrameLocks noChangeAspect="1"/>
          </p:cNvGraphicFramePr>
          <p:nvPr>
            <p:extLst>
              <p:ext uri="{D42A27DB-BD31-4B8C-83A1-F6EECF244321}">
                <p14:modId xmlns:p14="http://schemas.microsoft.com/office/powerpoint/2010/main" val="2744136933"/>
              </p:ext>
            </p:extLst>
          </p:nvPr>
        </p:nvGraphicFramePr>
        <p:xfrm>
          <a:off x="2560639" y="2082800"/>
          <a:ext cx="4924425" cy="889000"/>
        </p:xfrm>
        <a:graphic>
          <a:graphicData uri="http://schemas.openxmlformats.org/presentationml/2006/ole">
            <mc:AlternateContent xmlns:mc="http://schemas.openxmlformats.org/markup-compatibility/2006">
              <mc:Choice xmlns:v="urn:schemas-microsoft-com:vml" Requires="v">
                <p:oleObj spid="_x0000_s551051" name="Equation" r:id="rId5" imgW="2819400" imgH="508000" progId="Equation.3">
                  <p:embed/>
                </p:oleObj>
              </mc:Choice>
              <mc:Fallback>
                <p:oleObj name="Equation" r:id="rId5" imgW="2819400" imgH="508000" progId="Equation.3">
                  <p:embed/>
                  <p:pic>
                    <p:nvPicPr>
                      <p:cNvPr id="0" name=""/>
                      <p:cNvPicPr>
                        <a:picLocks noChangeAspect="1" noChangeArrowheads="1"/>
                      </p:cNvPicPr>
                      <p:nvPr/>
                    </p:nvPicPr>
                    <p:blipFill>
                      <a:blip r:embed="rId6"/>
                      <a:srcRect/>
                      <a:stretch>
                        <a:fillRect/>
                      </a:stretch>
                    </p:blipFill>
                    <p:spPr bwMode="auto">
                      <a:xfrm>
                        <a:off x="2560639" y="2082800"/>
                        <a:ext cx="4924425"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2438400" y="914400"/>
            <a:ext cx="5257800" cy="70788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  </a:t>
            </a:r>
          </a:p>
          <a:p>
            <a:endParaRPr lang="en-US" sz="2400" b="1" i="1" baseline="-25000" dirty="0">
              <a:solidFill>
                <a:prstClr val="black"/>
              </a:solidFill>
              <a:latin typeface="Georgia" pitchFamily="18" charset="0"/>
              <a:sym typeface="Symbol"/>
            </a:endParaRPr>
          </a:p>
        </p:txBody>
      </p:sp>
      <p:sp>
        <p:nvSpPr>
          <p:cNvPr id="5" name="Rectangle 4"/>
          <p:cNvSpPr/>
          <p:nvPr/>
        </p:nvSpPr>
        <p:spPr>
          <a:xfrm>
            <a:off x="2438400" y="4038601"/>
            <a:ext cx="5257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For Helium atom</a:t>
            </a:r>
            <a:endParaRPr lang="en-US" sz="2400" b="1" i="1" baseline="-25000" dirty="0">
              <a:solidFill>
                <a:prstClr val="black"/>
              </a:solidFill>
              <a:latin typeface="Georgia" pitchFamily="18" charset="0"/>
              <a:sym typeface="Symbol"/>
            </a:endParaRPr>
          </a:p>
        </p:txBody>
      </p:sp>
      <p:graphicFrame>
        <p:nvGraphicFramePr>
          <p:cNvPr id="19" name="Object 5"/>
          <p:cNvGraphicFramePr>
            <a:graphicFrameLocks noChangeAspect="1"/>
          </p:cNvGraphicFramePr>
          <p:nvPr>
            <p:extLst>
              <p:ext uri="{D42A27DB-BD31-4B8C-83A1-F6EECF244321}">
                <p14:modId xmlns:p14="http://schemas.microsoft.com/office/powerpoint/2010/main" val="854118730"/>
              </p:ext>
            </p:extLst>
          </p:nvPr>
        </p:nvGraphicFramePr>
        <p:xfrm>
          <a:off x="2568576" y="3041650"/>
          <a:ext cx="3527425" cy="844550"/>
        </p:xfrm>
        <a:graphic>
          <a:graphicData uri="http://schemas.openxmlformats.org/presentationml/2006/ole">
            <mc:AlternateContent xmlns:mc="http://schemas.openxmlformats.org/markup-compatibility/2006">
              <mc:Choice xmlns:v="urn:schemas-microsoft-com:vml" Requires="v">
                <p:oleObj spid="_x0000_s551052" name="Equation" r:id="rId7" imgW="2019300" imgH="482600" progId="Equation.3">
                  <p:embed/>
                </p:oleObj>
              </mc:Choice>
              <mc:Fallback>
                <p:oleObj name="Equation" r:id="rId7" imgW="2019300" imgH="482600" progId="Equation.3">
                  <p:embed/>
                  <p:pic>
                    <p:nvPicPr>
                      <p:cNvPr id="0" name=""/>
                      <p:cNvPicPr>
                        <a:picLocks noChangeAspect="1" noChangeArrowheads="1"/>
                      </p:cNvPicPr>
                      <p:nvPr/>
                    </p:nvPicPr>
                    <p:blipFill>
                      <a:blip r:embed="rId8"/>
                      <a:srcRect/>
                      <a:stretch>
                        <a:fillRect/>
                      </a:stretch>
                    </p:blipFill>
                    <p:spPr bwMode="auto">
                      <a:xfrm>
                        <a:off x="2568576" y="3041650"/>
                        <a:ext cx="3527425"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2" name="Group 21"/>
          <p:cNvGrpSpPr/>
          <p:nvPr/>
        </p:nvGrpSpPr>
        <p:grpSpPr>
          <a:xfrm>
            <a:off x="2457450" y="5614989"/>
            <a:ext cx="7296150" cy="1157287"/>
            <a:chOff x="933450" y="5614988"/>
            <a:chExt cx="7296150" cy="1157287"/>
          </a:xfrm>
        </p:grpSpPr>
        <p:sp>
          <p:nvSpPr>
            <p:cNvPr id="15" name="Rounded Rectangle 14"/>
            <p:cNvSpPr/>
            <p:nvPr/>
          </p:nvSpPr>
          <p:spPr>
            <a:xfrm>
              <a:off x="3952680" y="5715000"/>
              <a:ext cx="2600520" cy="9906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1274077" y="5715000"/>
              <a:ext cx="2678603" cy="9906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7391400" y="5791200"/>
              <a:ext cx="83820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6629400" y="5791200"/>
              <a:ext cx="775385"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77859" name="Object 3"/>
            <p:cNvGraphicFramePr>
              <a:graphicFrameLocks noChangeAspect="1"/>
            </p:cNvGraphicFramePr>
            <p:nvPr>
              <p:extLst>
                <p:ext uri="{D42A27DB-BD31-4B8C-83A1-F6EECF244321}">
                  <p14:modId xmlns:p14="http://schemas.microsoft.com/office/powerpoint/2010/main" val="1249568297"/>
                </p:ext>
              </p:extLst>
            </p:nvPr>
          </p:nvGraphicFramePr>
          <p:xfrm>
            <a:off x="933450" y="5614988"/>
            <a:ext cx="7205663" cy="1157287"/>
          </p:xfrm>
          <a:graphic>
            <a:graphicData uri="http://schemas.openxmlformats.org/presentationml/2006/ole">
              <mc:AlternateContent xmlns:mc="http://schemas.openxmlformats.org/markup-compatibility/2006">
                <mc:Choice xmlns:v="urn:schemas-microsoft-com:vml" Requires="v">
                  <p:oleObj spid="_x0000_s551053" name="Equation" r:id="rId9" imgW="4127500" imgH="660400" progId="Equation.3">
                    <p:embed/>
                  </p:oleObj>
                </mc:Choice>
                <mc:Fallback>
                  <p:oleObj name="Equation" r:id="rId9" imgW="4127500" imgH="660400" progId="Equation.3">
                    <p:embed/>
                    <p:pic>
                      <p:nvPicPr>
                        <p:cNvPr id="0" name=""/>
                        <p:cNvPicPr>
                          <a:picLocks noChangeAspect="1" noChangeArrowheads="1"/>
                        </p:cNvPicPr>
                        <p:nvPr/>
                      </p:nvPicPr>
                      <p:blipFill>
                        <a:blip r:embed="rId10"/>
                        <a:srcRect/>
                        <a:stretch>
                          <a:fillRect/>
                        </a:stretch>
                      </p:blipFill>
                      <p:spPr bwMode="auto">
                        <a:xfrm>
                          <a:off x="933450" y="5614988"/>
                          <a:ext cx="7205663" cy="1157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2573949119"/>
              </p:ext>
            </p:extLst>
          </p:nvPr>
        </p:nvGraphicFramePr>
        <p:xfrm>
          <a:off x="4419600" y="1066801"/>
          <a:ext cx="1352550" cy="466725"/>
        </p:xfrm>
        <a:graphic>
          <a:graphicData uri="http://schemas.openxmlformats.org/presentationml/2006/ole">
            <mc:AlternateContent xmlns:mc="http://schemas.openxmlformats.org/markup-compatibility/2006">
              <mc:Choice xmlns:v="urn:schemas-microsoft-com:vml" Requires="v">
                <p:oleObj spid="_x0000_s551054" name="Equation" r:id="rId11" imgW="774700" imgH="266700" progId="Equation.3">
                  <p:embed/>
                </p:oleObj>
              </mc:Choice>
              <mc:Fallback>
                <p:oleObj name="Equation" r:id="rId11" imgW="774700" imgH="266700" progId="Equation.3">
                  <p:embed/>
                  <p:pic>
                    <p:nvPicPr>
                      <p:cNvPr id="0" name=""/>
                      <p:cNvPicPr>
                        <a:picLocks noChangeAspect="1" noChangeArrowheads="1"/>
                      </p:cNvPicPr>
                      <p:nvPr/>
                    </p:nvPicPr>
                    <p:blipFill>
                      <a:blip r:embed="rId12"/>
                      <a:srcRect/>
                      <a:stretch>
                        <a:fillRect/>
                      </a:stretch>
                    </p:blipFill>
                    <p:spPr bwMode="auto">
                      <a:xfrm>
                        <a:off x="4419600" y="1066801"/>
                        <a:ext cx="1352550" cy="46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268109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Effective Nuclear Charge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4" name="Rectangle 3"/>
          <p:cNvSpPr/>
          <p:nvPr/>
        </p:nvSpPr>
        <p:spPr>
          <a:xfrm>
            <a:off x="2438400" y="1143001"/>
            <a:ext cx="78486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Due to Shielding, the electrons do not see the full nuclear charge </a:t>
            </a:r>
            <a:r>
              <a:rPr lang="en-US" sz="2400" b="1" i="1" dirty="0">
                <a:solidFill>
                  <a:prstClr val="black"/>
                </a:solidFill>
                <a:latin typeface="Georgia" pitchFamily="18" charset="0"/>
                <a:sym typeface="Symbol"/>
              </a:rPr>
              <a:t>Z</a:t>
            </a:r>
            <a:r>
              <a:rPr lang="en-US" sz="2400" dirty="0">
                <a:solidFill>
                  <a:prstClr val="black"/>
                </a:solidFill>
                <a:latin typeface="Georgia" pitchFamily="18" charset="0"/>
                <a:sym typeface="Symbol"/>
              </a:rPr>
              <a:t>, but </a:t>
            </a:r>
            <a:r>
              <a:rPr lang="en-US" sz="2400" b="1" i="1" dirty="0">
                <a:solidFill>
                  <a:prstClr val="black"/>
                </a:solidFill>
                <a:latin typeface="Georgia" pitchFamily="18" charset="0"/>
                <a:sym typeface="Symbol"/>
              </a:rPr>
              <a:t>Z</a:t>
            </a:r>
            <a:r>
              <a:rPr lang="en-US" sz="2400" b="1" i="1" baseline="-25000" dirty="0">
                <a:solidFill>
                  <a:prstClr val="black"/>
                </a:solidFill>
                <a:latin typeface="Georgia" pitchFamily="18" charset="0"/>
                <a:sym typeface="Symbol"/>
              </a:rPr>
              <a:t>eff</a:t>
            </a:r>
            <a:r>
              <a:rPr lang="en-US" sz="2400" b="1" i="1" dirty="0">
                <a:solidFill>
                  <a:prstClr val="black"/>
                </a:solidFill>
                <a:latin typeface="Georgia" pitchFamily="18" charset="0"/>
                <a:sym typeface="Symbol"/>
              </a:rPr>
              <a:t> = Z– </a:t>
            </a:r>
            <a:r>
              <a:rPr lang="en-US" sz="2400" dirty="0">
                <a:solidFill>
                  <a:prstClr val="black"/>
                </a:solidFill>
                <a:latin typeface="Georgia" pitchFamily="18" charset="0"/>
                <a:sym typeface="Symbol"/>
              </a:rPr>
              <a:t>( = Shielding Constant)</a:t>
            </a:r>
            <a:endParaRPr lang="en-US" sz="2400" b="1" i="1" baseline="-25000" dirty="0">
              <a:solidFill>
                <a:prstClr val="black"/>
              </a:solidFill>
              <a:latin typeface="Georgia" pitchFamily="18" charset="0"/>
              <a:sym typeface="Symbol"/>
            </a:endParaRPr>
          </a:p>
        </p:txBody>
      </p:sp>
      <p:graphicFrame>
        <p:nvGraphicFramePr>
          <p:cNvPr id="378882" name="Object 2"/>
          <p:cNvGraphicFramePr>
            <a:graphicFrameLocks noChangeAspect="1"/>
          </p:cNvGraphicFramePr>
          <p:nvPr/>
        </p:nvGraphicFramePr>
        <p:xfrm>
          <a:off x="2374901" y="2095501"/>
          <a:ext cx="2949575" cy="2689225"/>
        </p:xfrm>
        <a:graphic>
          <a:graphicData uri="http://schemas.openxmlformats.org/presentationml/2006/ole">
            <mc:AlternateContent xmlns:mc="http://schemas.openxmlformats.org/markup-compatibility/2006">
              <mc:Choice xmlns:v="urn:schemas-microsoft-com:vml" Requires="v">
                <p:oleObj spid="_x0000_s552023" name="Equation" r:id="rId3" imgW="1689100" imgH="1536700" progId="Equation.3">
                  <p:embed/>
                </p:oleObj>
              </mc:Choice>
              <mc:Fallback>
                <p:oleObj name="Equation" r:id="rId3" imgW="1689100" imgH="1536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901" y="2095501"/>
                        <a:ext cx="2949575" cy="2689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6477000" y="2819400"/>
            <a:ext cx="4191000" cy="3416320"/>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For Helium atom</a:t>
            </a: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graphicFrame>
        <p:nvGraphicFramePr>
          <p:cNvPr id="12" name="Object 6"/>
          <p:cNvGraphicFramePr>
            <a:graphicFrameLocks noChangeAspect="1"/>
          </p:cNvGraphicFramePr>
          <p:nvPr/>
        </p:nvGraphicFramePr>
        <p:xfrm>
          <a:off x="6629401" y="3352800"/>
          <a:ext cx="2149475" cy="762000"/>
        </p:xfrm>
        <a:graphic>
          <a:graphicData uri="http://schemas.openxmlformats.org/presentationml/2006/ole">
            <mc:AlternateContent xmlns:mc="http://schemas.openxmlformats.org/markup-compatibility/2006">
              <mc:Choice xmlns:v="urn:schemas-microsoft-com:vml" Requires="v">
                <p:oleObj spid="_x0000_s552024" name="Equation" r:id="rId5" imgW="1231366" imgH="431613" progId="">
                  <p:embed/>
                </p:oleObj>
              </mc:Choice>
              <mc:Fallback>
                <p:oleObj name="Equation" r:id="rId5" imgW="1231366" imgH="43161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3352800"/>
                        <a:ext cx="2149475"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78883" name="Object 3"/>
          <p:cNvGraphicFramePr>
            <a:graphicFrameLocks noChangeAspect="1"/>
          </p:cNvGraphicFramePr>
          <p:nvPr/>
        </p:nvGraphicFramePr>
        <p:xfrm>
          <a:off x="6629401" y="4019550"/>
          <a:ext cx="3681413" cy="2089150"/>
        </p:xfrm>
        <a:graphic>
          <a:graphicData uri="http://schemas.openxmlformats.org/presentationml/2006/ole">
            <mc:AlternateContent xmlns:mc="http://schemas.openxmlformats.org/markup-compatibility/2006">
              <mc:Choice xmlns:v="urn:schemas-microsoft-com:vml" Requires="v">
                <p:oleObj spid="_x0000_s552025" name="Equation" r:id="rId7" imgW="2108200" imgH="1193800" progId="Equation.3">
                  <p:embed/>
                </p:oleObj>
              </mc:Choice>
              <mc:Fallback>
                <p:oleObj name="Equation" r:id="rId7" imgW="2108200" imgH="119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1" y="4019550"/>
                        <a:ext cx="3681413" cy="208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ectangle 10"/>
          <p:cNvSpPr/>
          <p:nvPr/>
        </p:nvSpPr>
        <p:spPr>
          <a:xfrm>
            <a:off x="2057400" y="5029200"/>
            <a:ext cx="4267200" cy="156966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There are methods such as </a:t>
            </a:r>
            <a:r>
              <a:rPr lang="en-US" sz="2400" b="1" dirty="0">
                <a:solidFill>
                  <a:prstClr val="black"/>
                </a:solidFill>
                <a:latin typeface="Georgia" pitchFamily="18" charset="0"/>
                <a:sym typeface="Symbol"/>
              </a:rPr>
              <a:t>Perturbation Theory </a:t>
            </a:r>
            <a:r>
              <a:rPr lang="en-US" sz="2400" dirty="0">
                <a:solidFill>
                  <a:prstClr val="black"/>
                </a:solidFill>
                <a:latin typeface="Georgia" pitchFamily="18" charset="0"/>
                <a:sym typeface="Symbol"/>
              </a:rPr>
              <a:t>and </a:t>
            </a:r>
            <a:r>
              <a:rPr lang="en-US" sz="2400" b="1" dirty="0" err="1">
                <a:solidFill>
                  <a:prstClr val="black"/>
                </a:solidFill>
                <a:latin typeface="Georgia" pitchFamily="18" charset="0"/>
                <a:sym typeface="Symbol"/>
              </a:rPr>
              <a:t>Variational</a:t>
            </a:r>
            <a:r>
              <a:rPr lang="en-US" sz="2400" b="1" dirty="0">
                <a:solidFill>
                  <a:prstClr val="black"/>
                </a:solidFill>
                <a:latin typeface="Georgia" pitchFamily="18" charset="0"/>
                <a:sym typeface="Symbol"/>
              </a:rPr>
              <a:t> Method </a:t>
            </a:r>
            <a:r>
              <a:rPr lang="en-US" sz="2400" dirty="0">
                <a:solidFill>
                  <a:prstClr val="black"/>
                </a:solidFill>
                <a:latin typeface="Georgia" pitchFamily="18" charset="0"/>
                <a:sym typeface="Symbol"/>
              </a:rPr>
              <a:t>to estimate </a:t>
            </a:r>
            <a:r>
              <a:rPr lang="en-US" sz="2400" b="1" i="1" dirty="0" err="1">
                <a:solidFill>
                  <a:prstClr val="black"/>
                </a:solidFill>
                <a:latin typeface="Georgia" pitchFamily="18" charset="0"/>
                <a:sym typeface="Symbol"/>
              </a:rPr>
              <a:t>Z</a:t>
            </a:r>
            <a:r>
              <a:rPr lang="en-US" sz="2400" b="1" i="1" baseline="-25000" dirty="0" err="1">
                <a:solidFill>
                  <a:prstClr val="black"/>
                </a:solidFill>
                <a:latin typeface="Georgia" pitchFamily="18" charset="0"/>
                <a:sym typeface="Symbol"/>
              </a:rPr>
              <a:t>eff</a:t>
            </a:r>
            <a:r>
              <a:rPr lang="en-US" sz="2400" b="1" i="1" dirty="0">
                <a:solidFill>
                  <a:prstClr val="black"/>
                </a:solidFill>
                <a:latin typeface="Georgia" pitchFamily="18" charset="0"/>
                <a:sym typeface="Symbol"/>
              </a:rPr>
              <a:t> </a:t>
            </a:r>
            <a:endParaRPr lang="en-US" sz="2400" dirty="0">
              <a:solidFill>
                <a:prstClr val="black"/>
              </a:solidFill>
              <a:latin typeface="Georgia" pitchFamily="18" charset="0"/>
              <a:sym typeface="Symbol"/>
            </a:endParaRPr>
          </a:p>
        </p:txBody>
      </p:sp>
    </p:spTree>
    <p:extLst>
      <p:ext uri="{BB962C8B-B14F-4D97-AF65-F5344CB8AC3E}">
        <p14:creationId xmlns:p14="http://schemas.microsoft.com/office/powerpoint/2010/main" val="28969245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1981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2133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6096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6248400" y="381000"/>
            <a:ext cx="3291840" cy="2743172"/>
          </a:xfrm>
          <a:prstGeom prst="rect">
            <a:avLst/>
          </a:prstGeom>
        </p:spPr>
      </p:pic>
      <p:sp>
        <p:nvSpPr>
          <p:cNvPr id="24" name="TextBox 23"/>
          <p:cNvSpPr txBox="1"/>
          <p:nvPr/>
        </p:nvSpPr>
        <p:spPr>
          <a:xfrm>
            <a:off x="1905000" y="3027402"/>
            <a:ext cx="4191000" cy="553998"/>
          </a:xfrm>
          <a:prstGeom prst="rect">
            <a:avLst/>
          </a:prstGeom>
          <a:noFill/>
        </p:spPr>
        <p:txBody>
          <a:bodyPr wrap="square" rtlCol="0">
            <a:spAutoFit/>
          </a:bodyPr>
          <a:lstStyle/>
          <a:p>
            <a:r>
              <a:rPr lang="en-US" sz="1000" b="1" dirty="0"/>
              <a:t>Surface plot of the </a:t>
            </a:r>
            <a:r>
              <a:rPr lang="en-US" sz="1000" b="1" i="1" dirty="0"/>
              <a:t>3d</a:t>
            </a:r>
            <a:r>
              <a:rPr lang="en-US" sz="1000" b="1" i="1" baseline="-25000" dirty="0"/>
              <a:t>z2</a:t>
            </a:r>
            <a:r>
              <a:rPr lang="en-US" sz="1000" b="1" baseline="-25000" dirty="0"/>
              <a:t> </a:t>
            </a:r>
            <a:r>
              <a:rPr lang="en-US" sz="1000" b="1" dirty="0"/>
              <a:t>wavefunction (orbital) in the </a:t>
            </a:r>
            <a:r>
              <a:rPr lang="en-US" sz="1000" b="1" i="1" dirty="0" err="1"/>
              <a:t>xz</a:t>
            </a:r>
            <a:r>
              <a:rPr lang="en-US" sz="1000" b="1" dirty="0"/>
              <a:t> (or </a:t>
            </a:r>
            <a:r>
              <a:rPr lang="en-US" sz="1000" b="1" i="1" dirty="0" err="1"/>
              <a:t>yz</a:t>
            </a:r>
            <a:r>
              <a:rPr lang="en-US" sz="1000" b="1" dirty="0"/>
              <a:t>) plane for the hydrogen atom. The large hills correspond to the positive lobes and the small pits correspond to the negative lobes.</a:t>
            </a:r>
          </a:p>
        </p:txBody>
      </p:sp>
      <p:sp>
        <p:nvSpPr>
          <p:cNvPr id="25" name="TextBox 24"/>
          <p:cNvSpPr txBox="1"/>
          <p:nvPr/>
        </p:nvSpPr>
        <p:spPr>
          <a:xfrm>
            <a:off x="6096000" y="3030070"/>
            <a:ext cx="4191000" cy="707886"/>
          </a:xfrm>
          <a:prstGeom prst="rect">
            <a:avLst/>
          </a:prstGeom>
          <a:noFill/>
        </p:spPr>
        <p:txBody>
          <a:bodyPr wrap="square" rtlCol="0">
            <a:spAutoFit/>
          </a:bodyPr>
          <a:lstStyle/>
          <a:p>
            <a:r>
              <a:rPr lang="en-US" sz="1000" b="1" dirty="0"/>
              <a:t>Surface plot of the (</a:t>
            </a:r>
            <a:r>
              <a:rPr lang="en-US" sz="1000" b="1" i="1" dirty="0"/>
              <a:t>3d</a:t>
            </a:r>
            <a:r>
              <a:rPr lang="en-US" sz="1000" b="1" i="1" baseline="-25000" dirty="0"/>
              <a:t>z2</a:t>
            </a:r>
            <a:r>
              <a:rPr lang="en-US" sz="1000" b="1" baseline="-25000" dirty="0"/>
              <a:t> </a:t>
            </a:r>
            <a:r>
              <a:rPr lang="en-US" sz="1000" b="1" dirty="0"/>
              <a:t>)</a:t>
            </a:r>
            <a:r>
              <a:rPr lang="en-US" sz="1000" b="1" baseline="30000" dirty="0"/>
              <a:t>2</a:t>
            </a:r>
            <a:r>
              <a:rPr lang="en-US" sz="1000" b="1" dirty="0"/>
              <a:t> the probability density associated  with the </a:t>
            </a:r>
            <a:r>
              <a:rPr lang="en-US" sz="1000" b="1" i="1" dirty="0"/>
              <a:t>3d</a:t>
            </a:r>
            <a:r>
              <a:rPr lang="en-US" sz="1000" b="1" i="1" baseline="-25000" dirty="0"/>
              <a:t>z2 </a:t>
            </a:r>
            <a:r>
              <a:rPr lang="en-US" sz="1000" b="1" dirty="0"/>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1905000" y="5943600"/>
            <a:ext cx="4191000" cy="400110"/>
          </a:xfrm>
          <a:prstGeom prst="rect">
            <a:avLst/>
          </a:prstGeom>
          <a:noFill/>
        </p:spPr>
        <p:txBody>
          <a:bodyPr wrap="square" rtlCol="0">
            <a:spAutoFit/>
          </a:bodyPr>
          <a:lstStyle/>
          <a:p>
            <a:r>
              <a:rPr lang="en-US" sz="1000" b="1" dirty="0"/>
              <a:t>Surface plot of the </a:t>
            </a:r>
            <a:r>
              <a:rPr lang="en-US" sz="1000" b="1" i="1" dirty="0"/>
              <a:t>3d</a:t>
            </a:r>
            <a:r>
              <a:rPr lang="en-US" sz="1000" b="1" i="1" baseline="-25000" dirty="0"/>
              <a:t>xy</a:t>
            </a:r>
            <a:r>
              <a:rPr lang="en-US" sz="1000" b="1" baseline="-25000" dirty="0"/>
              <a:t> </a:t>
            </a:r>
            <a:r>
              <a:rPr lang="en-US" sz="1000" b="1" dirty="0"/>
              <a:t>wavefunction (orbital) in the </a:t>
            </a:r>
            <a:r>
              <a:rPr lang="en-US" sz="1000" b="1" i="1" dirty="0" err="1"/>
              <a:t>xz</a:t>
            </a:r>
            <a:r>
              <a:rPr lang="en-US" sz="1000" b="1" dirty="0"/>
              <a:t> plane for the hydrogen atom. The hills and the pits have same amplitude. </a:t>
            </a:r>
          </a:p>
        </p:txBody>
      </p:sp>
      <p:sp>
        <p:nvSpPr>
          <p:cNvPr id="30" name="TextBox 29"/>
          <p:cNvSpPr txBox="1"/>
          <p:nvPr/>
        </p:nvSpPr>
        <p:spPr>
          <a:xfrm>
            <a:off x="6096000" y="6073914"/>
            <a:ext cx="4191000" cy="400110"/>
          </a:xfrm>
          <a:prstGeom prst="rect">
            <a:avLst/>
          </a:prstGeom>
          <a:noFill/>
        </p:spPr>
        <p:txBody>
          <a:bodyPr wrap="square" rtlCol="0">
            <a:spAutoFit/>
          </a:bodyPr>
          <a:lstStyle/>
          <a:p>
            <a:r>
              <a:rPr lang="en-US" sz="1000" b="1" dirty="0"/>
              <a:t>Surface plot of the (</a:t>
            </a:r>
            <a:r>
              <a:rPr lang="en-US" sz="1000" b="1" i="1" dirty="0"/>
              <a:t>3d</a:t>
            </a:r>
            <a:r>
              <a:rPr lang="en-US" sz="1000" b="1" i="1" baseline="-25000" dirty="0"/>
              <a:t>xy</a:t>
            </a:r>
            <a:r>
              <a:rPr lang="en-US" sz="1000" b="1" baseline="-25000" dirty="0"/>
              <a:t> </a:t>
            </a:r>
            <a:r>
              <a:rPr lang="en-US" sz="1000" b="1" dirty="0"/>
              <a:t>)</a:t>
            </a:r>
            <a:r>
              <a:rPr lang="en-US" sz="1000" b="1" baseline="30000" dirty="0"/>
              <a:t>2</a:t>
            </a:r>
            <a:r>
              <a:rPr lang="en-US" sz="1000" b="1" dirty="0"/>
              <a:t> the probability density associated  with the </a:t>
            </a:r>
            <a:r>
              <a:rPr lang="en-US" sz="1000" b="1" i="1" dirty="0"/>
              <a:t>3d</a:t>
            </a:r>
            <a:r>
              <a:rPr lang="en-US" sz="1000" b="1" i="1" baseline="-25000" dirty="0"/>
              <a:t>xy </a:t>
            </a:r>
            <a:r>
              <a:rPr lang="en-US" sz="1000" b="1" dirty="0"/>
              <a:t> orbital of the hydrogen atom. Pits in the figure to the left appear has hills. </a:t>
            </a:r>
          </a:p>
        </p:txBody>
      </p:sp>
    </p:spTree>
    <p:extLst>
      <p:ext uri="{BB962C8B-B14F-4D97-AF65-F5344CB8AC3E}">
        <p14:creationId xmlns:p14="http://schemas.microsoft.com/office/powerpoint/2010/main" val="1010455370"/>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Effective Nuclear Charge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4" name="Rectangle 3"/>
          <p:cNvSpPr/>
          <p:nvPr/>
        </p:nvSpPr>
        <p:spPr>
          <a:xfrm>
            <a:off x="2438400" y="1143001"/>
            <a:ext cx="78486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Due to Shielding, the electrons do not see the full nuclear charge </a:t>
            </a:r>
            <a:r>
              <a:rPr lang="en-US" sz="2400" b="1" i="1" dirty="0">
                <a:solidFill>
                  <a:prstClr val="black"/>
                </a:solidFill>
                <a:latin typeface="Georgia" pitchFamily="18" charset="0"/>
                <a:sym typeface="Symbol"/>
              </a:rPr>
              <a:t>Z</a:t>
            </a:r>
            <a:r>
              <a:rPr lang="en-US" sz="2400" dirty="0">
                <a:solidFill>
                  <a:prstClr val="black"/>
                </a:solidFill>
                <a:latin typeface="Georgia" pitchFamily="18" charset="0"/>
                <a:sym typeface="Symbol"/>
              </a:rPr>
              <a:t>, but </a:t>
            </a:r>
            <a:r>
              <a:rPr lang="en-US" sz="2400" b="1" i="1" dirty="0">
                <a:solidFill>
                  <a:prstClr val="black"/>
                </a:solidFill>
                <a:latin typeface="Georgia" pitchFamily="18" charset="0"/>
                <a:sym typeface="Symbol"/>
              </a:rPr>
              <a:t>Z</a:t>
            </a:r>
            <a:r>
              <a:rPr lang="en-US" sz="2400" b="1" i="1" baseline="-25000" dirty="0">
                <a:solidFill>
                  <a:prstClr val="black"/>
                </a:solidFill>
                <a:latin typeface="Georgia" pitchFamily="18" charset="0"/>
                <a:sym typeface="Symbol"/>
              </a:rPr>
              <a:t>eff</a:t>
            </a:r>
            <a:r>
              <a:rPr lang="en-US" sz="2400" b="1" i="1" dirty="0">
                <a:solidFill>
                  <a:prstClr val="black"/>
                </a:solidFill>
                <a:latin typeface="Georgia" pitchFamily="18" charset="0"/>
                <a:sym typeface="Symbol"/>
              </a:rPr>
              <a:t> = Z– </a:t>
            </a:r>
            <a:r>
              <a:rPr lang="en-US" sz="2400" dirty="0">
                <a:solidFill>
                  <a:prstClr val="black"/>
                </a:solidFill>
                <a:latin typeface="Georgia" pitchFamily="18" charset="0"/>
                <a:sym typeface="Symbol"/>
              </a:rPr>
              <a:t>( = Shielding Constant)</a:t>
            </a:r>
            <a:endParaRPr lang="en-US" sz="2400" b="1" i="1" baseline="-25000" dirty="0">
              <a:solidFill>
                <a:prstClr val="black"/>
              </a:solidFill>
              <a:latin typeface="Georgia" pitchFamily="18" charset="0"/>
              <a:sym typeface="Symbol"/>
            </a:endParaRPr>
          </a:p>
        </p:txBody>
      </p:sp>
      <p:graphicFrame>
        <p:nvGraphicFramePr>
          <p:cNvPr id="378882" name="Object 2"/>
          <p:cNvGraphicFramePr>
            <a:graphicFrameLocks noChangeAspect="1"/>
          </p:cNvGraphicFramePr>
          <p:nvPr/>
        </p:nvGraphicFramePr>
        <p:xfrm>
          <a:off x="2441576" y="2695576"/>
          <a:ext cx="2816225" cy="1489075"/>
        </p:xfrm>
        <a:graphic>
          <a:graphicData uri="http://schemas.openxmlformats.org/presentationml/2006/ole">
            <mc:AlternateContent xmlns:mc="http://schemas.openxmlformats.org/markup-compatibility/2006">
              <mc:Choice xmlns:v="urn:schemas-microsoft-com:vml" Requires="v">
                <p:oleObj spid="_x0000_s552990" name="Equation" r:id="rId3" imgW="1612900" imgH="850900" progId="Equation.3">
                  <p:embed/>
                </p:oleObj>
              </mc:Choice>
              <mc:Fallback>
                <p:oleObj name="Equation" r:id="rId3" imgW="1612900" imgH="850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576" y="2695576"/>
                        <a:ext cx="2816225"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Ionization Energy Graph IK.png"/>
          <p:cNvPicPr>
            <a:picLocks noChangeAspect="1"/>
          </p:cNvPicPr>
          <p:nvPr/>
        </p:nvPicPr>
        <p:blipFill>
          <a:blip r:embed="rId5" cstate="print">
            <a:lum contrast="40000"/>
          </a:blip>
          <a:stretch>
            <a:fillRect/>
          </a:stretch>
        </p:blipFill>
        <p:spPr>
          <a:xfrm>
            <a:off x="5334000" y="2057401"/>
            <a:ext cx="4953692" cy="2667373"/>
          </a:xfrm>
          <a:prstGeom prst="rect">
            <a:avLst/>
          </a:prstGeom>
        </p:spPr>
      </p:pic>
      <p:sp>
        <p:nvSpPr>
          <p:cNvPr id="6" name="Text Box 8"/>
          <p:cNvSpPr txBox="1">
            <a:spLocks noChangeArrowheads="1"/>
          </p:cNvSpPr>
          <p:nvPr/>
        </p:nvSpPr>
        <p:spPr bwMode="auto">
          <a:xfrm>
            <a:off x="2057400" y="4876800"/>
            <a:ext cx="8382000" cy="1754326"/>
          </a:xfrm>
          <a:prstGeom prst="rect">
            <a:avLst/>
          </a:prstGeom>
          <a:solidFill>
            <a:srgbClr val="E8EFD9"/>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Effective nuclear charge is same for electrons in the same orbital, but varies greatly  for electrons of different </a:t>
            </a:r>
            <a:r>
              <a:rPr lang="en-US" sz="2400" dirty="0" err="1">
                <a:solidFill>
                  <a:prstClr val="black"/>
                </a:solidFill>
                <a:latin typeface="Georgia" pitchFamily="18" charset="0"/>
              </a:rPr>
              <a:t>orbitals</a:t>
            </a:r>
            <a:r>
              <a:rPr lang="en-US" sz="2400" dirty="0">
                <a:solidFill>
                  <a:prstClr val="black"/>
                </a:solidFill>
                <a:latin typeface="Georgia" pitchFamily="18" charset="0"/>
              </a:rPr>
              <a:t> (</a:t>
            </a:r>
            <a:r>
              <a:rPr lang="en-US" sz="2400" b="1" i="1" dirty="0" err="1">
                <a:solidFill>
                  <a:prstClr val="black"/>
                </a:solidFill>
                <a:latin typeface="Georgia" pitchFamily="18" charset="0"/>
              </a:rPr>
              <a:t>s</a:t>
            </a:r>
            <a:r>
              <a:rPr lang="en-US" sz="2400" i="1" dirty="0" err="1">
                <a:solidFill>
                  <a:prstClr val="black"/>
                </a:solidFill>
                <a:latin typeface="Georgia" pitchFamily="18" charset="0"/>
              </a:rPr>
              <a:t>,</a:t>
            </a:r>
            <a:r>
              <a:rPr lang="en-US" sz="2400" b="1" i="1" dirty="0" err="1">
                <a:solidFill>
                  <a:prstClr val="black"/>
                </a:solidFill>
                <a:latin typeface="Georgia" pitchFamily="18" charset="0"/>
              </a:rPr>
              <a:t>p</a:t>
            </a:r>
            <a:r>
              <a:rPr lang="en-US" sz="2400" i="1" dirty="0" err="1">
                <a:solidFill>
                  <a:prstClr val="black"/>
                </a:solidFill>
                <a:latin typeface="Georgia" pitchFamily="18" charset="0"/>
              </a:rPr>
              <a:t>,</a:t>
            </a:r>
            <a:r>
              <a:rPr lang="en-US" sz="2400" b="1" i="1" dirty="0" err="1">
                <a:solidFill>
                  <a:prstClr val="black"/>
                </a:solidFill>
                <a:latin typeface="Georgia" pitchFamily="18" charset="0"/>
              </a:rPr>
              <a:t>d</a:t>
            </a:r>
            <a:r>
              <a:rPr lang="en-US" sz="2400" i="1" dirty="0" err="1">
                <a:solidFill>
                  <a:prstClr val="black"/>
                </a:solidFill>
                <a:latin typeface="Georgia" pitchFamily="18" charset="0"/>
              </a:rPr>
              <a:t>,</a:t>
            </a:r>
            <a:r>
              <a:rPr lang="en-US" sz="2400" b="1" i="1" dirty="0" err="1">
                <a:solidFill>
                  <a:prstClr val="black"/>
                </a:solidFill>
                <a:latin typeface="Georgia" pitchFamily="18" charset="0"/>
              </a:rPr>
              <a:t>f</a:t>
            </a:r>
            <a:r>
              <a:rPr lang="en-US" sz="2400" dirty="0">
                <a:solidFill>
                  <a:prstClr val="black"/>
                </a:solidFill>
                <a:latin typeface="Georgia" pitchFamily="18" charset="0"/>
              </a:rPr>
              <a:t>) and </a:t>
            </a:r>
            <a:r>
              <a:rPr lang="en-US" sz="2400" b="1" i="1" dirty="0">
                <a:solidFill>
                  <a:prstClr val="black"/>
                </a:solidFill>
                <a:latin typeface="Georgia" pitchFamily="18" charset="0"/>
              </a:rPr>
              <a:t>n</a:t>
            </a:r>
            <a:r>
              <a:rPr lang="en-US" sz="2400" dirty="0">
                <a:solidFill>
                  <a:prstClr val="black"/>
                </a:solidFill>
                <a:latin typeface="Georgia" pitchFamily="18" charset="0"/>
              </a:rPr>
              <a:t>. </a:t>
            </a:r>
          </a:p>
          <a:p>
            <a:endParaRPr lang="en-US" sz="1200" b="1" i="1" dirty="0">
              <a:solidFill>
                <a:prstClr val="black"/>
              </a:solidFill>
              <a:latin typeface="Georgia" pitchFamily="18" charset="0"/>
            </a:endParaRPr>
          </a:p>
          <a:p>
            <a:r>
              <a:rPr lang="en-US" sz="2400" b="1" i="1" dirty="0">
                <a:solidFill>
                  <a:prstClr val="black"/>
                </a:solidFill>
                <a:latin typeface="Georgia" pitchFamily="18" charset="0"/>
              </a:rPr>
              <a:t>Z</a:t>
            </a:r>
            <a:r>
              <a:rPr lang="en-US" sz="2400" b="1" i="1" baseline="-25000" dirty="0">
                <a:solidFill>
                  <a:prstClr val="black"/>
                </a:solidFill>
                <a:latin typeface="Georgia" pitchFamily="18" charset="0"/>
              </a:rPr>
              <a:t>eff</a:t>
            </a:r>
            <a:r>
              <a:rPr lang="en-US" sz="2400" baseline="-25000" dirty="0">
                <a:solidFill>
                  <a:prstClr val="black"/>
                </a:solidFill>
                <a:latin typeface="Georgia" pitchFamily="18" charset="0"/>
              </a:rPr>
              <a:t> </a:t>
            </a:r>
            <a:r>
              <a:rPr lang="en-US" sz="2400" dirty="0">
                <a:solidFill>
                  <a:prstClr val="black"/>
                </a:solidFill>
                <a:latin typeface="Georgia" pitchFamily="18" charset="0"/>
              </a:rPr>
              <a:t> determines chemical properties of many electron atoms </a:t>
            </a:r>
          </a:p>
        </p:txBody>
      </p:sp>
    </p:spTree>
    <p:extLst>
      <p:ext uri="{BB962C8B-B14F-4D97-AF65-F5344CB8AC3E}">
        <p14:creationId xmlns:p14="http://schemas.microsoft.com/office/powerpoint/2010/main" val="4237935337"/>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“Spin” of an electron</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7" name="Picture 2" descr="figure 12-35a.jpg                                              0002E20Aprojects                       B63F1671:"/>
          <p:cNvPicPr>
            <a:picLocks noChangeAspect="1" noChangeArrowheads="1"/>
          </p:cNvPicPr>
          <p:nvPr/>
        </p:nvPicPr>
        <p:blipFill rotWithShape="1">
          <a:blip r:embed="rId2">
            <a:extLst>
              <a:ext uri="{28A0092B-C50C-407E-A947-70E740481C1C}">
                <a14:useLocalDpi xmlns:a14="http://schemas.microsoft.com/office/drawing/2010/main" val="0"/>
              </a:ext>
            </a:extLst>
          </a:blip>
          <a:srcRect b="15447"/>
          <a:stretch/>
        </p:blipFill>
        <p:spPr bwMode="auto">
          <a:xfrm>
            <a:off x="1676400" y="1143000"/>
            <a:ext cx="3198932" cy="206173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p:nvSpPr>
        <p:spPr>
          <a:xfrm>
            <a:off x="5029200" y="862548"/>
            <a:ext cx="5486400" cy="341632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prstClr val="black"/>
                </a:solidFill>
                <a:latin typeface="Georgia" pitchFamily="18" charset="0"/>
              </a:rPr>
              <a:t>Stern-</a:t>
            </a:r>
            <a:r>
              <a:rPr lang="en-US" sz="2400" b="1" dirty="0" err="1">
                <a:solidFill>
                  <a:prstClr val="black"/>
                </a:solidFill>
                <a:latin typeface="Georgia" pitchFamily="18" charset="0"/>
              </a:rPr>
              <a:t>Gerlach</a:t>
            </a:r>
            <a:r>
              <a:rPr lang="en-US" sz="2400" b="1" dirty="0">
                <a:solidFill>
                  <a:prstClr val="black"/>
                </a:solidFill>
                <a:latin typeface="Georgia" pitchFamily="18" charset="0"/>
              </a:rPr>
              <a:t> Experiment (1922):</a:t>
            </a:r>
          </a:p>
          <a:p>
            <a:r>
              <a:rPr lang="en-US" sz="2400" dirty="0">
                <a:solidFill>
                  <a:prstClr val="black"/>
                </a:solidFill>
                <a:latin typeface="Georgia" pitchFamily="18" charset="0"/>
              </a:rPr>
              <a:t>Beam of Ag atoms (4d</a:t>
            </a:r>
            <a:r>
              <a:rPr lang="en-US" sz="2400" baseline="30000" dirty="0">
                <a:solidFill>
                  <a:prstClr val="black"/>
                </a:solidFill>
                <a:latin typeface="Georgia" pitchFamily="18" charset="0"/>
              </a:rPr>
              <a:t>10</a:t>
            </a:r>
            <a:r>
              <a:rPr lang="en-US" sz="2400" dirty="0">
                <a:solidFill>
                  <a:prstClr val="black"/>
                </a:solidFill>
                <a:latin typeface="Georgia" pitchFamily="18" charset="0"/>
              </a:rPr>
              <a:t> 5s</a:t>
            </a:r>
            <a:r>
              <a:rPr lang="en-US" sz="2400" baseline="30000" dirty="0">
                <a:solidFill>
                  <a:prstClr val="black"/>
                </a:solidFill>
                <a:latin typeface="Georgia" pitchFamily="18" charset="0"/>
              </a:rPr>
              <a:t>1</a:t>
            </a:r>
            <a:r>
              <a:rPr lang="en-US" sz="2400" dirty="0">
                <a:solidFill>
                  <a:prstClr val="black"/>
                </a:solidFill>
                <a:latin typeface="Georgia" pitchFamily="18" charset="0"/>
              </a:rPr>
              <a:t>) passed through an inhomogeneous magnetic field: </a:t>
            </a:r>
            <a:r>
              <a:rPr lang="en-US" sz="2400" b="1" i="1" dirty="0">
                <a:solidFill>
                  <a:prstClr val="black"/>
                </a:solidFill>
                <a:latin typeface="Georgia" pitchFamily="18" charset="0"/>
              </a:rPr>
              <a:t>TWO </a:t>
            </a:r>
            <a:r>
              <a:rPr lang="en-US" sz="2400" i="1" dirty="0">
                <a:solidFill>
                  <a:prstClr val="black"/>
                </a:solidFill>
                <a:latin typeface="Georgia" pitchFamily="18" charset="0"/>
              </a:rPr>
              <a:t>lines </a:t>
            </a:r>
          </a:p>
          <a:p>
            <a:endParaRPr lang="en-US" sz="2400" dirty="0">
              <a:solidFill>
                <a:prstClr val="black"/>
              </a:solidFill>
              <a:latin typeface="Georgia" pitchFamily="18" charset="0"/>
            </a:endParaRPr>
          </a:p>
          <a:p>
            <a:r>
              <a:rPr lang="en-US" sz="2400" b="1" dirty="0" err="1">
                <a:solidFill>
                  <a:prstClr val="black"/>
                </a:solidFill>
                <a:latin typeface="Georgia" pitchFamily="18" charset="0"/>
              </a:rPr>
              <a:t>Uhlenbeck</a:t>
            </a:r>
            <a:r>
              <a:rPr lang="en-US" sz="2400" b="1" dirty="0">
                <a:solidFill>
                  <a:prstClr val="black"/>
                </a:solidFill>
                <a:latin typeface="Georgia" pitchFamily="18" charset="0"/>
              </a:rPr>
              <a:t> and </a:t>
            </a:r>
            <a:r>
              <a:rPr lang="en-US" sz="2400" b="1" dirty="0" err="1">
                <a:solidFill>
                  <a:prstClr val="black"/>
                </a:solidFill>
                <a:latin typeface="Georgia" pitchFamily="18" charset="0"/>
              </a:rPr>
              <a:t>Goudsmit</a:t>
            </a:r>
            <a:r>
              <a:rPr lang="en-US" sz="2400" b="1" dirty="0">
                <a:solidFill>
                  <a:prstClr val="black"/>
                </a:solidFill>
                <a:latin typeface="Georgia" pitchFamily="18" charset="0"/>
              </a:rPr>
              <a:t> (1925): </a:t>
            </a:r>
            <a:r>
              <a:rPr lang="en-US" sz="2400" i="1" dirty="0">
                <a:solidFill>
                  <a:prstClr val="black"/>
                </a:solidFill>
                <a:latin typeface="Georgia" pitchFamily="18" charset="0"/>
              </a:rPr>
              <a:t>Two angular momentum states</a:t>
            </a:r>
            <a:r>
              <a:rPr lang="en-US" sz="2400" b="1" i="1" dirty="0">
                <a:solidFill>
                  <a:prstClr val="black"/>
                </a:solidFill>
                <a:latin typeface="Georgia" pitchFamily="18" charset="0"/>
              </a:rPr>
              <a:t>, Intrinsic to the electron</a:t>
            </a:r>
          </a:p>
        </p:txBody>
      </p:sp>
      <p:sp>
        <p:nvSpPr>
          <p:cNvPr id="3" name="Rectangle 2"/>
          <p:cNvSpPr/>
          <p:nvPr/>
        </p:nvSpPr>
        <p:spPr>
          <a:xfrm>
            <a:off x="1905000" y="4572000"/>
            <a:ext cx="8382000" cy="1200328"/>
          </a:xfrm>
          <a:prstGeom prst="rect">
            <a:avLst/>
          </a:prstGeom>
        </p:spPr>
        <p:txBody>
          <a:bodyPr wrap="square">
            <a:spAutoFit/>
          </a:bodyPr>
          <a:lstStyle/>
          <a:p>
            <a:r>
              <a:rPr lang="en-US" sz="2400" b="1" dirty="0">
                <a:solidFill>
                  <a:prstClr val="black"/>
                </a:solidFill>
                <a:latin typeface="Georgia" pitchFamily="18" charset="0"/>
              </a:rPr>
              <a:t>NOT</a:t>
            </a:r>
            <a:r>
              <a:rPr lang="en-US" sz="2400" dirty="0">
                <a:solidFill>
                  <a:prstClr val="black"/>
                </a:solidFill>
                <a:latin typeface="Georgia" pitchFamily="18" charset="0"/>
              </a:rPr>
              <a:t> a result of actual rotation (</a:t>
            </a:r>
            <a:r>
              <a:rPr lang="en-US" sz="2400" i="1" dirty="0">
                <a:solidFill>
                  <a:prstClr val="black"/>
                </a:solidFill>
                <a:latin typeface="Georgia" pitchFamily="18" charset="0"/>
              </a:rPr>
              <a:t>v</a:t>
            </a:r>
            <a:r>
              <a:rPr lang="en-US" sz="2400" dirty="0">
                <a:solidFill>
                  <a:prstClr val="black"/>
                </a:solidFill>
                <a:latin typeface="Georgia" pitchFamily="18" charset="0"/>
              </a:rPr>
              <a:t> &gt;</a:t>
            </a:r>
            <a:r>
              <a:rPr lang="en-US" sz="2400" i="1" dirty="0">
                <a:solidFill>
                  <a:prstClr val="black"/>
                </a:solidFill>
                <a:latin typeface="Georgia" pitchFamily="18" charset="0"/>
              </a:rPr>
              <a:t>c </a:t>
            </a:r>
            <a:r>
              <a:rPr lang="en-US" sz="2400" dirty="0">
                <a:solidFill>
                  <a:prstClr val="black"/>
                </a:solidFill>
                <a:latin typeface="Georgia" pitchFamily="18" charset="0"/>
              </a:rPr>
              <a:t>!!</a:t>
            </a:r>
            <a:r>
              <a:rPr lang="en-US" sz="2400" i="1" dirty="0">
                <a:solidFill>
                  <a:prstClr val="black"/>
                </a:solidFill>
                <a:latin typeface="Georgia" pitchFamily="18" charset="0"/>
              </a:rPr>
              <a:t>)</a:t>
            </a:r>
            <a:r>
              <a:rPr lang="en-US" sz="2400" dirty="0">
                <a:solidFill>
                  <a:prstClr val="black"/>
                </a:solidFill>
                <a:latin typeface="Georgia" pitchFamily="18" charset="0"/>
              </a:rPr>
              <a:t> </a:t>
            </a:r>
          </a:p>
          <a:p>
            <a:endParaRPr lang="en-US" sz="2400" dirty="0">
              <a:solidFill>
                <a:prstClr val="black"/>
              </a:solidFill>
              <a:latin typeface="Georgia" pitchFamily="18" charset="0"/>
            </a:endParaRPr>
          </a:p>
          <a:p>
            <a:r>
              <a:rPr lang="en-US" sz="2400" dirty="0">
                <a:solidFill>
                  <a:prstClr val="black"/>
                </a:solidFill>
                <a:latin typeface="Georgia" pitchFamily="18" charset="0"/>
              </a:rPr>
              <a:t>Spin: S(</a:t>
            </a:r>
            <a:r>
              <a:rPr lang="en-US" sz="2400" dirty="0" err="1">
                <a:solidFill>
                  <a:prstClr val="black"/>
                </a:solidFill>
                <a:latin typeface="Georgia" pitchFamily="18" charset="0"/>
              </a:rPr>
              <a:t>ω</a:t>
            </a:r>
            <a:r>
              <a:rPr lang="en-US" sz="2400" dirty="0">
                <a:solidFill>
                  <a:prstClr val="black"/>
                </a:solidFill>
                <a:latin typeface="Georgia" pitchFamily="18" charset="0"/>
              </a:rPr>
              <a:t>), </a:t>
            </a:r>
            <a:r>
              <a:rPr lang="en-US" sz="2400" dirty="0" err="1">
                <a:solidFill>
                  <a:prstClr val="black"/>
                </a:solidFill>
                <a:latin typeface="Georgia" pitchFamily="18" charset="0"/>
              </a:rPr>
              <a:t>ω</a:t>
            </a:r>
            <a:r>
              <a:rPr lang="en-US" sz="2400" dirty="0">
                <a:solidFill>
                  <a:prstClr val="black"/>
                </a:solidFill>
                <a:latin typeface="Georgia" pitchFamily="18" charset="0"/>
              </a:rPr>
              <a:t> is an unknown coordinate</a:t>
            </a:r>
          </a:p>
        </p:txBody>
      </p:sp>
      <p:sp>
        <p:nvSpPr>
          <p:cNvPr id="15" name="Rectangle 14"/>
          <p:cNvSpPr/>
          <p:nvPr/>
        </p:nvSpPr>
        <p:spPr>
          <a:xfrm>
            <a:off x="4953000" y="6015336"/>
            <a:ext cx="5562600" cy="461665"/>
          </a:xfrm>
          <a:prstGeom prst="rect">
            <a:avLst/>
          </a:prstGeom>
          <a:solidFill>
            <a:srgbClr val="0000FF">
              <a:alpha val="25000"/>
            </a:srgbClr>
          </a:solidFill>
        </p:spPr>
        <p:txBody>
          <a:bodyPr wrap="square">
            <a:spAutoFit/>
          </a:bodyPr>
          <a:lstStyle/>
          <a:p>
            <a:r>
              <a:rPr lang="en-US" sz="2400" b="1" dirty="0">
                <a:solidFill>
                  <a:prstClr val="black"/>
                </a:solidFill>
                <a:latin typeface="Georgia" pitchFamily="18" charset="0"/>
              </a:rPr>
              <a:t>Dirac:</a:t>
            </a:r>
            <a:r>
              <a:rPr lang="en-US" sz="2400" dirty="0">
                <a:solidFill>
                  <a:prstClr val="black"/>
                </a:solidFill>
                <a:latin typeface="Georgia" pitchFamily="18" charset="0"/>
              </a:rPr>
              <a:t> Relativistic quantum mechanics</a:t>
            </a:r>
          </a:p>
        </p:txBody>
      </p:sp>
    </p:spTree>
    <p:extLst>
      <p:ext uri="{BB962C8B-B14F-4D97-AF65-F5344CB8AC3E}">
        <p14:creationId xmlns:p14="http://schemas.microsoft.com/office/powerpoint/2010/main" val="194613175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Spin Angular Momentum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0" name="Rectangle 9"/>
          <p:cNvSpPr/>
          <p:nvPr/>
        </p:nvSpPr>
        <p:spPr>
          <a:xfrm>
            <a:off x="1828800" y="979487"/>
            <a:ext cx="5867400" cy="2677656"/>
          </a:xfrm>
          <a:prstGeom prst="rect">
            <a:avLst/>
          </a:prstGeom>
          <a:solidFill>
            <a:srgbClr val="00B0F0">
              <a:alpha val="25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sym typeface="Symbol"/>
              </a:rPr>
              <a:t>Spin Angular Momentum “</a:t>
            </a:r>
            <a:r>
              <a:rPr lang="en-US" sz="2400" i="1" dirty="0">
                <a:solidFill>
                  <a:prstClr val="black"/>
                </a:solidFill>
                <a:latin typeface="Georgia" pitchFamily="18" charset="0"/>
                <a:sym typeface="Symbol"/>
              </a:rPr>
              <a:t>S’</a:t>
            </a:r>
            <a:r>
              <a:rPr lang="en-US" sz="2400" dirty="0">
                <a:solidFill>
                  <a:prstClr val="black"/>
                </a:solidFill>
                <a:latin typeface="Georgia" pitchFamily="18" charset="0"/>
                <a:sym typeface="Symbol"/>
              </a:rPr>
              <a:t>’</a:t>
            </a:r>
            <a:endParaRPr lang="en-US" sz="2400" b="1" i="1" baseline="-25000" dirty="0">
              <a:solidFill>
                <a:prstClr val="black"/>
              </a:solidFill>
              <a:latin typeface="Georgia" pitchFamily="18" charset="0"/>
              <a:sym typeface="Symbol"/>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1182683895"/>
              </p:ext>
            </p:extLst>
          </p:nvPr>
        </p:nvGraphicFramePr>
        <p:xfrm>
          <a:off x="1968500" y="1384300"/>
          <a:ext cx="3060700" cy="2578100"/>
        </p:xfrm>
        <a:graphic>
          <a:graphicData uri="http://schemas.openxmlformats.org/presentationml/2006/ole">
            <mc:AlternateContent xmlns:mc="http://schemas.openxmlformats.org/markup-compatibility/2006">
              <mc:Choice xmlns:v="urn:schemas-microsoft-com:vml" Requires="v">
                <p:oleObj spid="_x0000_s554041" name="Equation" r:id="rId3" imgW="1752600" imgH="1473200" progId="Equation.3">
                  <p:embed/>
                </p:oleObj>
              </mc:Choice>
              <mc:Fallback>
                <p:oleObj name="Equation" r:id="rId3" imgW="1752600" imgH="1473200" progId="Equation.3">
                  <p:embed/>
                  <p:pic>
                    <p:nvPicPr>
                      <p:cNvPr id="0" name=""/>
                      <p:cNvPicPr>
                        <a:picLocks noChangeAspect="1" noChangeArrowheads="1"/>
                      </p:cNvPicPr>
                      <p:nvPr/>
                    </p:nvPicPr>
                    <p:blipFill>
                      <a:blip r:embed="rId4"/>
                      <a:srcRect/>
                      <a:stretch>
                        <a:fillRect/>
                      </a:stretch>
                    </p:blipFill>
                    <p:spPr bwMode="auto">
                      <a:xfrm>
                        <a:off x="1968500" y="1384300"/>
                        <a:ext cx="3060700" cy="2578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2" name="Picture 11" descr="Quantum_projection_of_S_onto_z_for_spin_half_particles.PNG"/>
          <p:cNvPicPr>
            <a:picLocks noChangeAspect="1"/>
          </p:cNvPicPr>
          <p:nvPr/>
        </p:nvPicPr>
        <p:blipFill>
          <a:blip r:embed="rId5" cstate="print"/>
          <a:stretch>
            <a:fillRect/>
          </a:stretch>
        </p:blipFill>
        <p:spPr>
          <a:xfrm>
            <a:off x="8001001" y="381000"/>
            <a:ext cx="2276475" cy="3166132"/>
          </a:xfrm>
          <a:prstGeom prst="rect">
            <a:avLst/>
          </a:prstGeom>
        </p:spPr>
      </p:pic>
      <p:sp>
        <p:nvSpPr>
          <p:cNvPr id="13" name="Rectangle 12"/>
          <p:cNvSpPr/>
          <p:nvPr/>
        </p:nvSpPr>
        <p:spPr>
          <a:xfrm>
            <a:off x="1790700" y="3733800"/>
            <a:ext cx="8724900" cy="267765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For electrons, </a:t>
            </a:r>
            <a:r>
              <a:rPr lang="en-US" sz="2400" i="1" dirty="0">
                <a:solidFill>
                  <a:prstClr val="black"/>
                </a:solidFill>
                <a:latin typeface="Georgia" pitchFamily="18" charset="0"/>
              </a:rPr>
              <a:t>s</a:t>
            </a:r>
            <a:r>
              <a:rPr lang="en-US" sz="2400" dirty="0">
                <a:solidFill>
                  <a:prstClr val="black"/>
                </a:solidFill>
                <a:latin typeface="Georgia" pitchFamily="18" charset="0"/>
              </a:rPr>
              <a:t> = 1⁄2 </a:t>
            </a:r>
          </a:p>
          <a:p>
            <a:endParaRPr lang="en-US" sz="2400" dirty="0">
              <a:solidFill>
                <a:prstClr val="black"/>
              </a:solidFill>
              <a:latin typeface="Georgia" pitchFamily="18" charset="0"/>
            </a:endParaRPr>
          </a:p>
          <a:p>
            <a:r>
              <a:rPr lang="en-US" sz="2400" dirty="0">
                <a:solidFill>
                  <a:prstClr val="black"/>
                </a:solidFill>
                <a:latin typeface="Georgia" pitchFamily="18" charset="0"/>
              </a:rPr>
              <a:t>		</a:t>
            </a: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r>
              <a:rPr lang="en-US" sz="2400" dirty="0">
                <a:solidFill>
                  <a:prstClr val="black"/>
                </a:solidFill>
                <a:latin typeface="Georgia" pitchFamily="18" charset="0"/>
              </a:rPr>
              <a:t>“spin-up” (or α) and “spin-down” (or β)</a:t>
            </a:r>
          </a:p>
        </p:txBody>
      </p:sp>
      <p:graphicFrame>
        <p:nvGraphicFramePr>
          <p:cNvPr id="7" name="Object 2"/>
          <p:cNvGraphicFramePr>
            <a:graphicFrameLocks noChangeAspect="1"/>
          </p:cNvGraphicFramePr>
          <p:nvPr>
            <p:extLst>
              <p:ext uri="{D42A27DB-BD31-4B8C-83A1-F6EECF244321}">
                <p14:modId xmlns:p14="http://schemas.microsoft.com/office/powerpoint/2010/main" val="192360346"/>
              </p:ext>
            </p:extLst>
          </p:nvPr>
        </p:nvGraphicFramePr>
        <p:xfrm>
          <a:off x="2133600" y="4165600"/>
          <a:ext cx="1530350" cy="1778000"/>
        </p:xfrm>
        <a:graphic>
          <a:graphicData uri="http://schemas.openxmlformats.org/presentationml/2006/ole">
            <mc:AlternateContent xmlns:mc="http://schemas.openxmlformats.org/markup-compatibility/2006">
              <mc:Choice xmlns:v="urn:schemas-microsoft-com:vml" Requires="v">
                <p:oleObj spid="_x0000_s554042" name="Equation" r:id="rId6" imgW="876300" imgH="1016000" progId="Equation.3">
                  <p:embed/>
                </p:oleObj>
              </mc:Choice>
              <mc:Fallback>
                <p:oleObj name="Equation" r:id="rId6" imgW="876300" imgH="1016000" progId="Equation.3">
                  <p:embed/>
                  <p:pic>
                    <p:nvPicPr>
                      <p:cNvPr id="0" name=""/>
                      <p:cNvPicPr>
                        <a:picLocks noChangeAspect="1" noChangeArrowheads="1"/>
                      </p:cNvPicPr>
                      <p:nvPr/>
                    </p:nvPicPr>
                    <p:blipFill>
                      <a:blip r:embed="rId7"/>
                      <a:srcRect/>
                      <a:stretch>
                        <a:fillRect/>
                      </a:stretch>
                    </p:blipFill>
                    <p:spPr bwMode="auto">
                      <a:xfrm>
                        <a:off x="2133600" y="4165600"/>
                        <a:ext cx="1530350" cy="177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596191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391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Wavefunctions: Redefined</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1752600" y="990601"/>
            <a:ext cx="8839200" cy="1169551"/>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Incorporate “spin” component to each of the 1-electron </a:t>
            </a:r>
            <a:r>
              <a:rPr lang="en-US" sz="2400" dirty="0" err="1">
                <a:solidFill>
                  <a:prstClr val="black"/>
                </a:solidFill>
                <a:latin typeface="Georgia" pitchFamily="18" charset="0"/>
              </a:rPr>
              <a:t>wavefunctions</a:t>
            </a:r>
            <a:r>
              <a:rPr lang="en-US" sz="2400" dirty="0">
                <a:solidFill>
                  <a:prstClr val="black"/>
                </a:solidFill>
                <a:latin typeface="Georgia" pitchFamily="18" charset="0"/>
              </a:rPr>
              <a:t>:  </a:t>
            </a:r>
            <a:r>
              <a:rPr lang="en-US" sz="2200" b="1" dirty="0">
                <a:solidFill>
                  <a:prstClr val="black"/>
                </a:solidFill>
                <a:latin typeface="Georgia" pitchFamily="18" charset="0"/>
              </a:rPr>
              <a:t>SPIN ORBITALS</a:t>
            </a:r>
          </a:p>
          <a:p>
            <a:endParaRPr lang="en-US" sz="2200" dirty="0">
              <a:solidFill>
                <a:prstClr val="black"/>
              </a:solidFill>
              <a:latin typeface="Georgia" pitchFamily="18" charset="0"/>
            </a:endParaRPr>
          </a:p>
        </p:txBody>
      </p:sp>
      <p:sp>
        <p:nvSpPr>
          <p:cNvPr id="10" name="Rectangle 9"/>
          <p:cNvSpPr/>
          <p:nvPr/>
        </p:nvSpPr>
        <p:spPr>
          <a:xfrm>
            <a:off x="1752600" y="4114800"/>
            <a:ext cx="8839200" cy="1077218"/>
          </a:xfrm>
          <a:prstGeom prst="rect">
            <a:avLst/>
          </a:prstGeom>
          <a:solidFill>
            <a:srgbClr val="00B0F0">
              <a:alpha val="25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sym typeface="Symbol"/>
              </a:rPr>
              <a:t>Spin orbitals </a:t>
            </a:r>
            <a:r>
              <a:rPr lang="en-US" sz="2400" dirty="0">
                <a:solidFill>
                  <a:prstClr val="black"/>
                </a:solidFill>
                <a:latin typeface="Georgia" pitchFamily="18" charset="0"/>
              </a:rPr>
              <a:t>are orthogonal and normalized. Quantum numbers are </a:t>
            </a:r>
            <a:r>
              <a:rPr lang="en-US" sz="2400" i="1" dirty="0" err="1">
                <a:solidFill>
                  <a:prstClr val="black"/>
                </a:solidFill>
                <a:latin typeface="Georgia" pitchFamily="18" charset="0"/>
              </a:rPr>
              <a:t>n,l,m,m</a:t>
            </a:r>
            <a:r>
              <a:rPr lang="en-US" sz="2400" i="1" baseline="-25000" dirty="0" err="1">
                <a:solidFill>
                  <a:prstClr val="black"/>
                </a:solidFill>
                <a:latin typeface="Georgia" pitchFamily="18" charset="0"/>
              </a:rPr>
              <a:t>s</a:t>
            </a:r>
            <a:endParaRPr lang="en-US" sz="2400" i="1" baseline="-25000" dirty="0">
              <a:solidFill>
                <a:prstClr val="black"/>
              </a:solidFill>
              <a:latin typeface="Georgia" pitchFamily="18" charset="0"/>
            </a:endParaRPr>
          </a:p>
          <a:p>
            <a:endParaRPr lang="en-US" sz="2400" i="1" baseline="-25000" dirty="0">
              <a:solidFill>
                <a:prstClr val="black"/>
              </a:solidFill>
              <a:latin typeface="Georgia" pitchFamily="18" charset="0"/>
            </a:endParaRPr>
          </a:p>
        </p:txBody>
      </p:sp>
      <p:grpSp>
        <p:nvGrpSpPr>
          <p:cNvPr id="3" name="Group 2"/>
          <p:cNvGrpSpPr/>
          <p:nvPr/>
        </p:nvGrpSpPr>
        <p:grpSpPr>
          <a:xfrm>
            <a:off x="1752600" y="2140803"/>
            <a:ext cx="8839200" cy="1200328"/>
            <a:chOff x="533400" y="2514600"/>
            <a:chExt cx="7924800" cy="1200328"/>
          </a:xfrm>
        </p:grpSpPr>
        <p:sp>
          <p:nvSpPr>
            <p:cNvPr id="7" name="Rectangle 6"/>
            <p:cNvSpPr/>
            <p:nvPr/>
          </p:nvSpPr>
          <p:spPr>
            <a:xfrm>
              <a:off x="533400" y="2514600"/>
              <a:ext cx="7924800" cy="1200328"/>
            </a:xfrm>
            <a:prstGeom prst="rect">
              <a:avLst/>
            </a:prstGeom>
            <a:solidFill>
              <a:srgbClr val="00B0F0">
                <a:alpha val="25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sym typeface="Symbol"/>
                </a:rPr>
                <a:t>Total </a:t>
              </a:r>
              <a:r>
                <a:rPr lang="en-US" sz="2400" dirty="0" err="1">
                  <a:solidFill>
                    <a:prstClr val="black"/>
                  </a:solidFill>
                  <a:latin typeface="Georgia" pitchFamily="18" charset="0"/>
                  <a:sym typeface="Symbol"/>
                </a:rPr>
                <a:t>wavefunctions</a:t>
              </a:r>
              <a:r>
                <a:rPr lang="en-US" sz="2400" dirty="0">
                  <a:solidFill>
                    <a:prstClr val="black"/>
                  </a:solidFill>
                  <a:latin typeface="Georgia" pitchFamily="18" charset="0"/>
                  <a:sym typeface="Symbol"/>
                </a:rPr>
                <a:t> = product of spatial and spin parts</a:t>
              </a:r>
            </a:p>
            <a:p>
              <a:endParaRPr lang="en-US" sz="2400" b="1" i="1" dirty="0">
                <a:solidFill>
                  <a:prstClr val="black"/>
                </a:solidFill>
                <a:latin typeface="Georgia" pitchFamily="18" charset="0"/>
                <a:sym typeface="Symbol"/>
              </a:endParaRPr>
            </a:p>
            <a:p>
              <a:endParaRPr lang="en-US" sz="2400" b="1" i="1" dirty="0">
                <a:solidFill>
                  <a:prstClr val="black"/>
                </a:solidFill>
                <a:latin typeface="Georgia" pitchFamily="18" charset="0"/>
                <a:sym typeface="Symbol"/>
              </a:endParaRPr>
            </a:p>
          </p:txBody>
        </p:sp>
        <p:graphicFrame>
          <p:nvGraphicFramePr>
            <p:cNvPr id="432130" name="Object 8"/>
            <p:cNvGraphicFramePr>
              <a:graphicFrameLocks noChangeAspect="1"/>
            </p:cNvGraphicFramePr>
            <p:nvPr>
              <p:extLst>
                <p:ext uri="{D42A27DB-BD31-4B8C-83A1-F6EECF244321}">
                  <p14:modId xmlns:p14="http://schemas.microsoft.com/office/powerpoint/2010/main" val="433047327"/>
                </p:ext>
              </p:extLst>
            </p:nvPr>
          </p:nvGraphicFramePr>
          <p:xfrm>
            <a:off x="806669" y="3048735"/>
            <a:ext cx="5587781" cy="357187"/>
          </p:xfrm>
          <a:graphic>
            <a:graphicData uri="http://schemas.openxmlformats.org/presentationml/2006/ole">
              <mc:AlternateContent xmlns:mc="http://schemas.openxmlformats.org/markup-compatibility/2006">
                <mc:Choice xmlns:v="urn:schemas-microsoft-com:vml" Requires="v">
                  <p:oleObj spid="_x0000_s555038" name="Equation" r:id="rId3" imgW="3200400" imgH="203200" progId="Equation.3">
                    <p:embed/>
                  </p:oleObj>
                </mc:Choice>
                <mc:Fallback>
                  <p:oleObj name="Equation" r:id="rId3" imgW="3200400" imgH="203200" progId="Equation.3">
                    <p:embed/>
                    <p:pic>
                      <p:nvPicPr>
                        <p:cNvPr id="0" name=""/>
                        <p:cNvPicPr>
                          <a:picLocks noChangeAspect="1" noChangeArrowheads="1"/>
                        </p:cNvPicPr>
                        <p:nvPr/>
                      </p:nvPicPr>
                      <p:blipFill>
                        <a:blip r:embed="rId4"/>
                        <a:srcRect/>
                        <a:stretch>
                          <a:fillRect/>
                        </a:stretch>
                      </p:blipFill>
                      <p:spPr bwMode="auto">
                        <a:xfrm>
                          <a:off x="806669" y="3048735"/>
                          <a:ext cx="5587781" cy="35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1" name="Rectangle 10"/>
          <p:cNvSpPr/>
          <p:nvPr/>
        </p:nvSpPr>
        <p:spPr>
          <a:xfrm>
            <a:off x="1752600" y="3355539"/>
            <a:ext cx="8839200" cy="800219"/>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Each atomic orbital now becomes doubly degenerate</a:t>
            </a:r>
          </a:p>
          <a:p>
            <a:endParaRPr lang="en-US" sz="2200" dirty="0">
              <a:solidFill>
                <a:prstClr val="black"/>
              </a:solidFill>
              <a:latin typeface="Georgia" pitchFamily="18" charset="0"/>
            </a:endParaRPr>
          </a:p>
        </p:txBody>
      </p:sp>
      <p:sp>
        <p:nvSpPr>
          <p:cNvPr id="4" name="Rectangle 3"/>
          <p:cNvSpPr/>
          <p:nvPr/>
        </p:nvSpPr>
        <p:spPr>
          <a:xfrm>
            <a:off x="1905000" y="5486401"/>
            <a:ext cx="8566768" cy="769441"/>
          </a:xfrm>
          <a:prstGeom prst="rect">
            <a:avLst/>
          </a:prstGeom>
          <a:solidFill>
            <a:srgbClr val="FFFF00">
              <a:alpha val="25000"/>
            </a:srgbClr>
          </a:solidFill>
          <a:ln>
            <a:solidFill>
              <a:srgbClr val="008000"/>
            </a:solidFill>
          </a:ln>
          <a:effectLst>
            <a:glow rad="381000">
              <a:srgbClr val="FF6600">
                <a:alpha val="28000"/>
              </a:srgbClr>
            </a:glow>
          </a:effectLst>
          <a:scene3d>
            <a:camera prst="orthographicFront"/>
            <a:lightRig rig="threePt" dir="t"/>
          </a:scene3d>
          <a:sp3d>
            <a:bevelT w="114300" prst="artDeco"/>
          </a:sp3d>
        </p:spPr>
        <p:txBody>
          <a:bodyPr wrap="square">
            <a:spAutoFit/>
          </a:bodyPr>
          <a:lstStyle/>
          <a:p>
            <a:r>
              <a:rPr lang="en-US" sz="2200" b="1" dirty="0">
                <a:solidFill>
                  <a:prstClr val="black"/>
                </a:solidFill>
                <a:latin typeface="Georgia" pitchFamily="18" charset="0"/>
              </a:rPr>
              <a:t>SPIN ORBITAL: </a:t>
            </a:r>
            <a:r>
              <a:rPr lang="en-US" sz="2200" dirty="0">
                <a:solidFill>
                  <a:prstClr val="black"/>
                </a:solidFill>
                <a:latin typeface="Georgia" pitchFamily="18" charset="0"/>
              </a:rPr>
              <a:t>One electron </a:t>
            </a:r>
            <a:r>
              <a:rPr lang="en-US" sz="2200" dirty="0" err="1">
                <a:solidFill>
                  <a:prstClr val="black"/>
                </a:solidFill>
                <a:latin typeface="Georgia" pitchFamily="18" charset="0"/>
              </a:rPr>
              <a:t>wavefunction</a:t>
            </a:r>
            <a:r>
              <a:rPr lang="en-US" sz="2200" dirty="0">
                <a:solidFill>
                  <a:prstClr val="black"/>
                </a:solidFill>
                <a:latin typeface="Georgia" pitchFamily="18" charset="0"/>
              </a:rPr>
              <a:t> containing spatial as well as spin parts</a:t>
            </a:r>
            <a:endParaRPr lang="en-US" sz="2200" b="1" dirty="0">
              <a:solidFill>
                <a:prstClr val="black"/>
              </a:solidFill>
              <a:latin typeface="Georgia" pitchFamily="18" charset="0"/>
            </a:endParaRPr>
          </a:p>
        </p:txBody>
      </p:sp>
    </p:spTree>
    <p:extLst>
      <p:ext uri="{BB962C8B-B14F-4D97-AF65-F5344CB8AC3E}">
        <p14:creationId xmlns:p14="http://schemas.microsoft.com/office/powerpoint/2010/main" val="74533750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2743200" y="990600"/>
            <a:ext cx="6934200" cy="5181600"/>
          </a:xfrm>
          <a:prstGeom prst="rect">
            <a:avLst/>
          </a:prstGeom>
          <a:noFill/>
          <a:ln w="9525">
            <a:noFill/>
            <a:miter lim="800000"/>
            <a:headEnd/>
            <a:tailEnd/>
          </a:ln>
        </p:spPr>
      </p:pic>
      <p:sp>
        <p:nvSpPr>
          <p:cNvPr id="3" name="Rectangle 2"/>
          <p:cNvSpPr/>
          <p:nvPr/>
        </p:nvSpPr>
        <p:spPr>
          <a:xfrm>
            <a:off x="2438400" y="277911"/>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757744975"/>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277911"/>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2819400" y="838201"/>
            <a:ext cx="6629400" cy="5476875"/>
          </a:xfrm>
          <a:prstGeom prst="rect">
            <a:avLst/>
          </a:prstGeom>
          <a:noFill/>
          <a:ln w="9525">
            <a:noFill/>
            <a:miter lim="800000"/>
            <a:headEnd/>
            <a:tailEnd/>
          </a:ln>
        </p:spPr>
      </p:pic>
    </p:spTree>
    <p:extLst>
      <p:ext uri="{BB962C8B-B14F-4D97-AF65-F5344CB8AC3E}">
        <p14:creationId xmlns:p14="http://schemas.microsoft.com/office/powerpoint/2010/main" val="15069033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2438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1725344398"/>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Many Electron Atoms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1676400" y="838201"/>
            <a:ext cx="6019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Helium is the simplest many electron atom</a:t>
            </a:r>
          </a:p>
        </p:txBody>
      </p:sp>
      <p:cxnSp>
        <p:nvCxnSpPr>
          <p:cNvPr id="22" name="Straight Connector 21"/>
          <p:cNvCxnSpPr>
            <a:stCxn id="25" idx="6"/>
          </p:cNvCxnSpPr>
          <p:nvPr/>
        </p:nvCxnSpPr>
        <p:spPr>
          <a:xfrm flipH="1" flipV="1">
            <a:off x="8229600" y="558802"/>
            <a:ext cx="1981200" cy="49529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6" idx="5"/>
          </p:cNvCxnSpPr>
          <p:nvPr/>
        </p:nvCxnSpPr>
        <p:spPr>
          <a:xfrm rot="16200000" flipV="1">
            <a:off x="8250961" y="622883"/>
            <a:ext cx="990600" cy="9478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232900" y="1011378"/>
            <a:ext cx="880922" cy="57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9982200" y="939800"/>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8077200" y="406400"/>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9946594" y="838200"/>
            <a:ext cx="282450" cy="400110"/>
          </a:xfrm>
          <a:prstGeom prst="rect">
            <a:avLst/>
          </a:prstGeom>
        </p:spPr>
        <p:txBody>
          <a:bodyPr wrap="none">
            <a:spAutoFit/>
          </a:bodyPr>
          <a:lstStyle/>
          <a:p>
            <a:r>
              <a:rPr lang="en-US" sz="2000" b="1" dirty="0">
                <a:solidFill>
                  <a:prstClr val="black"/>
                </a:solidFill>
                <a:latin typeface="Georgia" pitchFamily="18" charset="0"/>
              </a:rPr>
              <a:t>-</a:t>
            </a:r>
            <a:endParaRPr lang="en-US" sz="2000" b="1" dirty="0">
              <a:solidFill>
                <a:prstClr val="black"/>
              </a:solidFill>
              <a:latin typeface="Calibri"/>
            </a:endParaRPr>
          </a:p>
        </p:txBody>
      </p:sp>
      <p:sp>
        <p:nvSpPr>
          <p:cNvPr id="28" name="Rectangle 27"/>
          <p:cNvSpPr/>
          <p:nvPr/>
        </p:nvSpPr>
        <p:spPr>
          <a:xfrm>
            <a:off x="8051800" y="304800"/>
            <a:ext cx="282450" cy="400110"/>
          </a:xfrm>
          <a:prstGeom prst="rect">
            <a:avLst/>
          </a:prstGeom>
        </p:spPr>
        <p:txBody>
          <a:bodyPr wrap="none">
            <a:spAutoFit/>
          </a:bodyPr>
          <a:lstStyle/>
          <a:p>
            <a:r>
              <a:rPr lang="en-US" sz="2000" b="1" dirty="0">
                <a:solidFill>
                  <a:prstClr val="black"/>
                </a:solidFill>
                <a:latin typeface="Georgia" pitchFamily="18" charset="0"/>
              </a:rPr>
              <a:t>-</a:t>
            </a:r>
            <a:endParaRPr lang="en-US" sz="2000" b="1" dirty="0">
              <a:solidFill>
                <a:prstClr val="black"/>
              </a:solidFill>
              <a:latin typeface="Calibri"/>
            </a:endParaRPr>
          </a:p>
        </p:txBody>
      </p:sp>
      <p:sp>
        <p:nvSpPr>
          <p:cNvPr id="29" name="Rectangle 28"/>
          <p:cNvSpPr/>
          <p:nvPr/>
        </p:nvSpPr>
        <p:spPr>
          <a:xfrm>
            <a:off x="9525000" y="1219201"/>
            <a:ext cx="415498"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1</a:t>
            </a:r>
            <a:endParaRPr lang="en-US" sz="2400" i="1" baseline="-25000" dirty="0">
              <a:solidFill>
                <a:prstClr val="black"/>
              </a:solidFill>
              <a:latin typeface="Calibri"/>
            </a:endParaRPr>
          </a:p>
        </p:txBody>
      </p:sp>
      <p:sp>
        <p:nvSpPr>
          <p:cNvPr id="30" name="Rectangle 29"/>
          <p:cNvSpPr/>
          <p:nvPr/>
        </p:nvSpPr>
        <p:spPr>
          <a:xfrm>
            <a:off x="8382000" y="990601"/>
            <a:ext cx="442750"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2</a:t>
            </a:r>
            <a:endParaRPr lang="en-US" sz="2400" i="1" baseline="-25000" dirty="0">
              <a:solidFill>
                <a:prstClr val="black"/>
              </a:solidFill>
              <a:latin typeface="Calibri"/>
            </a:endParaRPr>
          </a:p>
        </p:txBody>
      </p:sp>
      <p:sp>
        <p:nvSpPr>
          <p:cNvPr id="31" name="Rectangle 30"/>
          <p:cNvSpPr/>
          <p:nvPr/>
        </p:nvSpPr>
        <p:spPr>
          <a:xfrm>
            <a:off x="8686800" y="228601"/>
            <a:ext cx="1479892"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12</a:t>
            </a:r>
            <a:r>
              <a:rPr lang="en-US" sz="2400" i="1" dirty="0">
                <a:solidFill>
                  <a:prstClr val="black"/>
                </a:solidFill>
                <a:latin typeface="Georgia" pitchFamily="18" charset="0"/>
              </a:rPr>
              <a:t>= r</a:t>
            </a:r>
            <a:r>
              <a:rPr lang="en-US" sz="2400" i="1" baseline="-25000" dirty="0">
                <a:solidFill>
                  <a:prstClr val="black"/>
                </a:solidFill>
                <a:latin typeface="Georgia" pitchFamily="18" charset="0"/>
              </a:rPr>
              <a:t>1</a:t>
            </a:r>
            <a:r>
              <a:rPr lang="en-US" sz="2400" i="1" dirty="0">
                <a:solidFill>
                  <a:prstClr val="black"/>
                </a:solidFill>
                <a:latin typeface="Georgia" pitchFamily="18" charset="0"/>
              </a:rPr>
              <a:t>- r</a:t>
            </a:r>
            <a:r>
              <a:rPr lang="en-US" sz="2400" i="1" baseline="-25000" dirty="0">
                <a:solidFill>
                  <a:prstClr val="black"/>
                </a:solidFill>
                <a:latin typeface="Georgia" pitchFamily="18" charset="0"/>
              </a:rPr>
              <a:t>2</a:t>
            </a:r>
            <a:endParaRPr lang="en-US" sz="2400" i="1" baseline="-25000" dirty="0">
              <a:solidFill>
                <a:prstClr val="black"/>
              </a:solidFill>
              <a:latin typeface="Calibri"/>
            </a:endParaRPr>
          </a:p>
        </p:txBody>
      </p:sp>
    </p:spTree>
    <p:extLst>
      <p:ext uri="{BB962C8B-B14F-4D97-AF65-F5344CB8AC3E}">
        <p14:creationId xmlns:p14="http://schemas.microsoft.com/office/powerpoint/2010/main" val="3779974310"/>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8153400" y="3077528"/>
            <a:ext cx="2362200" cy="1418273"/>
          </a:xfrm>
          <a:prstGeom prst="round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3" name="Rounded Rectangle 52"/>
          <p:cNvSpPr/>
          <p:nvPr/>
        </p:nvSpPr>
        <p:spPr>
          <a:xfrm>
            <a:off x="7162800" y="1447800"/>
            <a:ext cx="990600" cy="2677212"/>
          </a:xfrm>
          <a:prstGeom prst="round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Rounded Rectangle 47"/>
          <p:cNvSpPr/>
          <p:nvPr/>
        </p:nvSpPr>
        <p:spPr>
          <a:xfrm>
            <a:off x="5562601" y="2996432"/>
            <a:ext cx="1586203" cy="2642368"/>
          </a:xfrm>
          <a:prstGeom prst="roundRect">
            <a:avLst/>
          </a:prstGeom>
          <a:solidFill>
            <a:schemeClr val="accent4">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0" name="Rounded Rectangle 39"/>
          <p:cNvSpPr/>
          <p:nvPr/>
        </p:nvSpPr>
        <p:spPr>
          <a:xfrm>
            <a:off x="4479022" y="1452265"/>
            <a:ext cx="1083578" cy="2677212"/>
          </a:xfrm>
          <a:prstGeom prst="roundRect">
            <a:avLst/>
          </a:prstGeom>
          <a:solidFill>
            <a:schemeClr val="accent3">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8" name="Rounded Rectangle 37"/>
          <p:cNvSpPr/>
          <p:nvPr/>
        </p:nvSpPr>
        <p:spPr>
          <a:xfrm>
            <a:off x="3370050" y="2996432"/>
            <a:ext cx="1081643" cy="1931776"/>
          </a:xfrm>
          <a:prstGeom prst="roundRect">
            <a:avLst/>
          </a:prstGeom>
          <a:solidFill>
            <a:schemeClr val="tx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ounded Rectangle 1"/>
          <p:cNvSpPr/>
          <p:nvPr/>
        </p:nvSpPr>
        <p:spPr>
          <a:xfrm>
            <a:off x="2133600" y="2376877"/>
            <a:ext cx="1219200" cy="16764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 name="Straight Connector 13"/>
          <p:cNvCxnSpPr>
            <a:stCxn id="8" idx="6"/>
          </p:cNvCxnSpPr>
          <p:nvPr/>
        </p:nvCxnSpPr>
        <p:spPr>
          <a:xfrm flipH="1" flipV="1">
            <a:off x="8229600" y="558802"/>
            <a:ext cx="1981200" cy="49529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9" idx="5"/>
          </p:cNvCxnSpPr>
          <p:nvPr/>
        </p:nvCxnSpPr>
        <p:spPr>
          <a:xfrm rot="16200000" flipV="1">
            <a:off x="8250961" y="622883"/>
            <a:ext cx="990600" cy="9478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232900" y="1011378"/>
            <a:ext cx="880922" cy="5761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Many Electron Atoms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1676400" y="838201"/>
            <a:ext cx="6019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Helium is the simplest many electron atom</a:t>
            </a:r>
          </a:p>
        </p:txBody>
      </p:sp>
      <p:sp>
        <p:nvSpPr>
          <p:cNvPr id="6" name="Oval 5"/>
          <p:cNvSpPr/>
          <p:nvPr/>
        </p:nvSpPr>
        <p:spPr>
          <a:xfrm>
            <a:off x="9067800" y="1397000"/>
            <a:ext cx="381000" cy="381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Oval 7"/>
          <p:cNvSpPr/>
          <p:nvPr/>
        </p:nvSpPr>
        <p:spPr>
          <a:xfrm>
            <a:off x="9982200" y="939800"/>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Oval 8"/>
          <p:cNvSpPr/>
          <p:nvPr/>
        </p:nvSpPr>
        <p:spPr>
          <a:xfrm>
            <a:off x="8077200" y="406400"/>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ectangle 15"/>
          <p:cNvSpPr/>
          <p:nvPr/>
        </p:nvSpPr>
        <p:spPr>
          <a:xfrm>
            <a:off x="9067800" y="1384300"/>
            <a:ext cx="365806" cy="400110"/>
          </a:xfrm>
          <a:prstGeom prst="rect">
            <a:avLst/>
          </a:prstGeom>
        </p:spPr>
        <p:txBody>
          <a:bodyPr wrap="none">
            <a:spAutoFit/>
          </a:bodyPr>
          <a:lstStyle/>
          <a:p>
            <a:r>
              <a:rPr lang="en-US" sz="2000" b="1" dirty="0">
                <a:solidFill>
                  <a:prstClr val="black"/>
                </a:solidFill>
                <a:latin typeface="Georgia" pitchFamily="18" charset="0"/>
              </a:rPr>
              <a:t>+</a:t>
            </a:r>
            <a:endParaRPr lang="en-US" sz="2000" b="1" dirty="0">
              <a:solidFill>
                <a:prstClr val="black"/>
              </a:solidFill>
              <a:latin typeface="Calibri"/>
            </a:endParaRPr>
          </a:p>
        </p:txBody>
      </p:sp>
      <p:sp>
        <p:nvSpPr>
          <p:cNvPr id="17" name="Rectangle 16"/>
          <p:cNvSpPr/>
          <p:nvPr/>
        </p:nvSpPr>
        <p:spPr>
          <a:xfrm>
            <a:off x="9946594" y="838200"/>
            <a:ext cx="282450" cy="400110"/>
          </a:xfrm>
          <a:prstGeom prst="rect">
            <a:avLst/>
          </a:prstGeom>
        </p:spPr>
        <p:txBody>
          <a:bodyPr wrap="none">
            <a:spAutoFit/>
          </a:bodyPr>
          <a:lstStyle/>
          <a:p>
            <a:r>
              <a:rPr lang="en-US" sz="2000" b="1" dirty="0">
                <a:solidFill>
                  <a:prstClr val="black"/>
                </a:solidFill>
                <a:latin typeface="Georgia" pitchFamily="18" charset="0"/>
              </a:rPr>
              <a:t>-</a:t>
            </a:r>
            <a:endParaRPr lang="en-US" sz="2000" b="1" dirty="0">
              <a:solidFill>
                <a:prstClr val="black"/>
              </a:solidFill>
              <a:latin typeface="Calibri"/>
            </a:endParaRPr>
          </a:p>
        </p:txBody>
      </p:sp>
      <p:sp>
        <p:nvSpPr>
          <p:cNvPr id="18" name="Rectangle 17"/>
          <p:cNvSpPr/>
          <p:nvPr/>
        </p:nvSpPr>
        <p:spPr>
          <a:xfrm>
            <a:off x="8051800" y="304800"/>
            <a:ext cx="282450" cy="400110"/>
          </a:xfrm>
          <a:prstGeom prst="rect">
            <a:avLst/>
          </a:prstGeom>
        </p:spPr>
        <p:txBody>
          <a:bodyPr wrap="none">
            <a:spAutoFit/>
          </a:bodyPr>
          <a:lstStyle/>
          <a:p>
            <a:r>
              <a:rPr lang="en-US" sz="2000" b="1" dirty="0">
                <a:solidFill>
                  <a:prstClr val="black"/>
                </a:solidFill>
                <a:latin typeface="Georgia" pitchFamily="18" charset="0"/>
              </a:rPr>
              <a:t>-</a:t>
            </a:r>
            <a:endParaRPr lang="en-US" sz="2000" b="1" dirty="0">
              <a:solidFill>
                <a:prstClr val="black"/>
              </a:solidFill>
              <a:latin typeface="Calibri"/>
            </a:endParaRPr>
          </a:p>
        </p:txBody>
      </p:sp>
      <p:sp>
        <p:nvSpPr>
          <p:cNvPr id="19" name="Rectangle 18"/>
          <p:cNvSpPr/>
          <p:nvPr/>
        </p:nvSpPr>
        <p:spPr>
          <a:xfrm>
            <a:off x="9525000" y="1219201"/>
            <a:ext cx="415498"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1</a:t>
            </a:r>
            <a:endParaRPr lang="en-US" sz="2400" i="1" baseline="-25000" dirty="0">
              <a:solidFill>
                <a:prstClr val="black"/>
              </a:solidFill>
              <a:latin typeface="Calibri"/>
            </a:endParaRPr>
          </a:p>
        </p:txBody>
      </p:sp>
      <p:sp>
        <p:nvSpPr>
          <p:cNvPr id="20" name="Rectangle 19"/>
          <p:cNvSpPr/>
          <p:nvPr/>
        </p:nvSpPr>
        <p:spPr>
          <a:xfrm>
            <a:off x="8382000" y="990601"/>
            <a:ext cx="442750"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2</a:t>
            </a:r>
            <a:endParaRPr lang="en-US" sz="2400" i="1" baseline="-25000" dirty="0">
              <a:solidFill>
                <a:prstClr val="black"/>
              </a:solidFill>
              <a:latin typeface="Calibri"/>
            </a:endParaRPr>
          </a:p>
        </p:txBody>
      </p:sp>
      <p:sp>
        <p:nvSpPr>
          <p:cNvPr id="21" name="Rectangle 20"/>
          <p:cNvSpPr/>
          <p:nvPr/>
        </p:nvSpPr>
        <p:spPr>
          <a:xfrm>
            <a:off x="8686800" y="228601"/>
            <a:ext cx="1479892" cy="461665"/>
          </a:xfrm>
          <a:prstGeom prst="rect">
            <a:avLst/>
          </a:prstGeom>
        </p:spPr>
        <p:txBody>
          <a:bodyPr wrap="none">
            <a:spAutoFit/>
          </a:bodyPr>
          <a:lstStyle/>
          <a:p>
            <a:r>
              <a:rPr lang="en-US" sz="2400" i="1" dirty="0">
                <a:solidFill>
                  <a:prstClr val="black"/>
                </a:solidFill>
                <a:latin typeface="Georgia" pitchFamily="18" charset="0"/>
              </a:rPr>
              <a:t>r</a:t>
            </a:r>
            <a:r>
              <a:rPr lang="en-US" sz="2400" i="1" baseline="-25000" dirty="0">
                <a:solidFill>
                  <a:prstClr val="black"/>
                </a:solidFill>
                <a:latin typeface="Georgia" pitchFamily="18" charset="0"/>
              </a:rPr>
              <a:t>12</a:t>
            </a:r>
            <a:r>
              <a:rPr lang="en-US" sz="2400" i="1" dirty="0">
                <a:solidFill>
                  <a:prstClr val="black"/>
                </a:solidFill>
                <a:latin typeface="Georgia" pitchFamily="18" charset="0"/>
              </a:rPr>
              <a:t>= r</a:t>
            </a:r>
            <a:r>
              <a:rPr lang="en-US" sz="2400" i="1" baseline="-25000" dirty="0">
                <a:solidFill>
                  <a:prstClr val="black"/>
                </a:solidFill>
                <a:latin typeface="Georgia" pitchFamily="18" charset="0"/>
              </a:rPr>
              <a:t>1</a:t>
            </a:r>
            <a:r>
              <a:rPr lang="en-US" sz="2400" i="1" dirty="0">
                <a:solidFill>
                  <a:prstClr val="black"/>
                </a:solidFill>
                <a:latin typeface="Georgia" pitchFamily="18" charset="0"/>
              </a:rPr>
              <a:t>- r</a:t>
            </a:r>
            <a:r>
              <a:rPr lang="en-US" sz="2400" i="1" baseline="-25000" dirty="0">
                <a:solidFill>
                  <a:prstClr val="black"/>
                </a:solidFill>
                <a:latin typeface="Georgia" pitchFamily="18" charset="0"/>
              </a:rPr>
              <a:t>2</a:t>
            </a:r>
            <a:endParaRPr lang="en-US" sz="2400" i="1" baseline="-25000" dirty="0">
              <a:solidFill>
                <a:prstClr val="black"/>
              </a:solidFill>
              <a:latin typeface="Calibri"/>
            </a:endParaRPr>
          </a:p>
        </p:txBody>
      </p:sp>
      <p:graphicFrame>
        <p:nvGraphicFramePr>
          <p:cNvPr id="355330" name="Object 5"/>
          <p:cNvGraphicFramePr>
            <a:graphicFrameLocks noChangeAspect="1"/>
          </p:cNvGraphicFramePr>
          <p:nvPr>
            <p:extLst>
              <p:ext uri="{D42A27DB-BD31-4B8C-83A1-F6EECF244321}">
                <p14:modId xmlns:p14="http://schemas.microsoft.com/office/powerpoint/2010/main" val="2165503809"/>
              </p:ext>
            </p:extLst>
          </p:nvPr>
        </p:nvGraphicFramePr>
        <p:xfrm>
          <a:off x="1765300" y="3257551"/>
          <a:ext cx="6877050" cy="911225"/>
        </p:xfrm>
        <a:graphic>
          <a:graphicData uri="http://schemas.openxmlformats.org/presentationml/2006/ole">
            <mc:AlternateContent xmlns:mc="http://schemas.openxmlformats.org/markup-compatibility/2006">
              <mc:Choice xmlns:v="urn:schemas-microsoft-com:vml" Requires="v">
                <p:oleObj spid="_x0000_s532539" name="Equation" r:id="rId3" imgW="3937000" imgH="520700" progId="Equation.3">
                  <p:embed/>
                </p:oleObj>
              </mc:Choice>
              <mc:Fallback>
                <p:oleObj name="Equation" r:id="rId3" imgW="3937000" imgH="520700" progId="Equation.3">
                  <p:embed/>
                  <p:pic>
                    <p:nvPicPr>
                      <p:cNvPr id="0" name=""/>
                      <p:cNvPicPr>
                        <a:picLocks noChangeAspect="1" noChangeArrowheads="1"/>
                      </p:cNvPicPr>
                      <p:nvPr/>
                    </p:nvPicPr>
                    <p:blipFill>
                      <a:blip r:embed="rId4"/>
                      <a:srcRect/>
                      <a:stretch>
                        <a:fillRect/>
                      </a:stretch>
                    </p:blipFill>
                    <p:spPr bwMode="auto">
                      <a:xfrm>
                        <a:off x="1765300" y="3257551"/>
                        <a:ext cx="6877050" cy="9112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1981201" y="2453078"/>
            <a:ext cx="1120889" cy="646331"/>
          </a:xfrm>
          <a:prstGeom prst="rect">
            <a:avLst/>
          </a:prstGeom>
        </p:spPr>
        <p:txBody>
          <a:bodyPr wrap="square">
            <a:spAutoFit/>
          </a:bodyPr>
          <a:lstStyle/>
          <a:p>
            <a:pPr algn="ctr"/>
            <a:r>
              <a:rPr lang="en-US" dirty="0">
                <a:solidFill>
                  <a:prstClr val="black"/>
                </a:solidFill>
                <a:latin typeface="Georgia" pitchFamily="18" charset="0"/>
                <a:sym typeface="Symbol"/>
              </a:rPr>
              <a:t>KE of Nucleus</a:t>
            </a:r>
          </a:p>
        </p:txBody>
      </p:sp>
      <p:cxnSp>
        <p:nvCxnSpPr>
          <p:cNvPr id="30" name="Straight Connector 29"/>
          <p:cNvCxnSpPr/>
          <p:nvPr/>
        </p:nvCxnSpPr>
        <p:spPr>
          <a:xfrm flipV="1">
            <a:off x="2667000" y="2996432"/>
            <a:ext cx="0" cy="397234"/>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81401" y="3943599"/>
            <a:ext cx="1" cy="338278"/>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352800" y="4281878"/>
            <a:ext cx="1219200" cy="646331"/>
          </a:xfrm>
          <a:prstGeom prst="rect">
            <a:avLst/>
          </a:prstGeom>
        </p:spPr>
        <p:txBody>
          <a:bodyPr wrap="square">
            <a:spAutoFit/>
          </a:bodyPr>
          <a:lstStyle/>
          <a:p>
            <a:pPr algn="ctr"/>
            <a:r>
              <a:rPr lang="en-US" dirty="0">
                <a:solidFill>
                  <a:prstClr val="black"/>
                </a:solidFill>
                <a:latin typeface="Georgia" pitchFamily="18" charset="0"/>
                <a:sym typeface="Symbol"/>
              </a:rPr>
              <a:t>KE of </a:t>
            </a:r>
          </a:p>
          <a:p>
            <a:pPr algn="ctr"/>
            <a:r>
              <a:rPr lang="en-US" dirty="0">
                <a:solidFill>
                  <a:prstClr val="black"/>
                </a:solidFill>
                <a:latin typeface="Georgia" pitchFamily="18" charset="0"/>
                <a:sym typeface="Symbol"/>
              </a:rPr>
              <a:t>Electron1</a:t>
            </a:r>
          </a:p>
        </p:txBody>
      </p:sp>
      <p:sp>
        <p:nvSpPr>
          <p:cNvPr id="35" name="Rectangle 34"/>
          <p:cNvSpPr/>
          <p:nvPr/>
        </p:nvSpPr>
        <p:spPr>
          <a:xfrm>
            <a:off x="4419600" y="1828801"/>
            <a:ext cx="1219200" cy="646331"/>
          </a:xfrm>
          <a:prstGeom prst="rect">
            <a:avLst/>
          </a:prstGeom>
        </p:spPr>
        <p:txBody>
          <a:bodyPr wrap="square">
            <a:spAutoFit/>
          </a:bodyPr>
          <a:lstStyle/>
          <a:p>
            <a:pPr algn="ctr"/>
            <a:r>
              <a:rPr lang="en-US" dirty="0">
                <a:solidFill>
                  <a:prstClr val="black"/>
                </a:solidFill>
                <a:latin typeface="Georgia" pitchFamily="18" charset="0"/>
                <a:sym typeface="Symbol"/>
              </a:rPr>
              <a:t>KE of </a:t>
            </a:r>
          </a:p>
          <a:p>
            <a:pPr algn="ctr"/>
            <a:r>
              <a:rPr lang="en-US" dirty="0">
                <a:solidFill>
                  <a:prstClr val="black"/>
                </a:solidFill>
                <a:latin typeface="Georgia" pitchFamily="18" charset="0"/>
                <a:sym typeface="Symbol"/>
              </a:rPr>
              <a:t>Electron2</a:t>
            </a:r>
          </a:p>
        </p:txBody>
      </p:sp>
      <p:cxnSp>
        <p:nvCxnSpPr>
          <p:cNvPr id="37" name="Straight Connector 36"/>
          <p:cNvCxnSpPr/>
          <p:nvPr/>
        </p:nvCxnSpPr>
        <p:spPr>
          <a:xfrm flipV="1">
            <a:off x="5008228" y="2475131"/>
            <a:ext cx="0" cy="87183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976442" y="4167926"/>
            <a:ext cx="1262559" cy="1477328"/>
          </a:xfrm>
          <a:prstGeom prst="rect">
            <a:avLst/>
          </a:prstGeom>
        </p:spPr>
        <p:txBody>
          <a:bodyPr wrap="square">
            <a:spAutoFit/>
          </a:bodyPr>
          <a:lstStyle/>
          <a:p>
            <a:pPr algn="ctr"/>
            <a:r>
              <a:rPr lang="en-US" dirty="0">
                <a:solidFill>
                  <a:prstClr val="black"/>
                </a:solidFill>
                <a:latin typeface="Georgia" pitchFamily="18" charset="0"/>
                <a:sym typeface="Symbol"/>
              </a:rPr>
              <a:t>Attraction between nucleus and Electron1</a:t>
            </a:r>
          </a:p>
        </p:txBody>
      </p:sp>
      <p:cxnSp>
        <p:nvCxnSpPr>
          <p:cNvPr id="41" name="Straight Connector 40"/>
          <p:cNvCxnSpPr/>
          <p:nvPr/>
        </p:nvCxnSpPr>
        <p:spPr>
          <a:xfrm>
            <a:off x="6781800" y="4053277"/>
            <a:ext cx="0" cy="1905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010401" y="1600200"/>
            <a:ext cx="1262559" cy="1477328"/>
          </a:xfrm>
          <a:prstGeom prst="rect">
            <a:avLst/>
          </a:prstGeom>
        </p:spPr>
        <p:txBody>
          <a:bodyPr wrap="square">
            <a:spAutoFit/>
          </a:bodyPr>
          <a:lstStyle/>
          <a:p>
            <a:pPr algn="ctr"/>
            <a:r>
              <a:rPr lang="en-US" dirty="0">
                <a:solidFill>
                  <a:prstClr val="black"/>
                </a:solidFill>
                <a:latin typeface="Georgia" pitchFamily="18" charset="0"/>
                <a:sym typeface="Symbol"/>
              </a:rPr>
              <a:t>Attraction between nucleus and Electron1</a:t>
            </a:r>
          </a:p>
        </p:txBody>
      </p:sp>
      <p:cxnSp>
        <p:nvCxnSpPr>
          <p:cNvPr id="44" name="Straight Connector 43"/>
          <p:cNvCxnSpPr/>
          <p:nvPr/>
        </p:nvCxnSpPr>
        <p:spPr>
          <a:xfrm flipV="1">
            <a:off x="7772400" y="2996432"/>
            <a:ext cx="7682" cy="337568"/>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934537" y="3178027"/>
            <a:ext cx="1676400" cy="1200329"/>
          </a:xfrm>
          <a:prstGeom prst="rect">
            <a:avLst/>
          </a:prstGeom>
        </p:spPr>
        <p:txBody>
          <a:bodyPr wrap="square">
            <a:spAutoFit/>
          </a:bodyPr>
          <a:lstStyle/>
          <a:p>
            <a:pPr algn="ctr"/>
            <a:r>
              <a:rPr lang="en-US" dirty="0">
                <a:solidFill>
                  <a:prstClr val="black"/>
                </a:solidFill>
                <a:latin typeface="Georgia" pitchFamily="18" charset="0"/>
                <a:sym typeface="Symbol"/>
              </a:rPr>
              <a:t>Repulsion between </a:t>
            </a:r>
          </a:p>
          <a:p>
            <a:pPr algn="ctr"/>
            <a:r>
              <a:rPr lang="en-US" dirty="0">
                <a:solidFill>
                  <a:prstClr val="black"/>
                </a:solidFill>
                <a:latin typeface="Georgia" pitchFamily="18" charset="0"/>
                <a:sym typeface="Symbol"/>
              </a:rPr>
              <a:t>Electron1 and Electron2</a:t>
            </a:r>
          </a:p>
        </p:txBody>
      </p:sp>
      <p:cxnSp>
        <p:nvCxnSpPr>
          <p:cNvPr id="47" name="Straight Connector 46"/>
          <p:cNvCxnSpPr/>
          <p:nvPr/>
        </p:nvCxnSpPr>
        <p:spPr>
          <a:xfrm>
            <a:off x="8648700" y="3770188"/>
            <a:ext cx="190500" cy="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5371"/>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0" y="5562600"/>
            <a:ext cx="1981200" cy="685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ounded Rectangle 5"/>
          <p:cNvSpPr/>
          <p:nvPr/>
        </p:nvSpPr>
        <p:spPr>
          <a:xfrm>
            <a:off x="4419600" y="5562600"/>
            <a:ext cx="1981200" cy="685800"/>
          </a:xfrm>
          <a:prstGeom prst="round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4724400" y="4495800"/>
            <a:ext cx="5486400" cy="685800"/>
          </a:xfrm>
          <a:prstGeom prst="round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2514600" y="4495800"/>
            <a:ext cx="1981200" cy="6858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58403" name="Object 5"/>
          <p:cNvGraphicFramePr>
            <a:graphicFrameLocks noChangeAspect="1"/>
          </p:cNvGraphicFramePr>
          <p:nvPr>
            <p:extLst>
              <p:ext uri="{D42A27DB-BD31-4B8C-83A1-F6EECF244321}">
                <p14:modId xmlns:p14="http://schemas.microsoft.com/office/powerpoint/2010/main" val="227873413"/>
              </p:ext>
            </p:extLst>
          </p:nvPr>
        </p:nvGraphicFramePr>
        <p:xfrm>
          <a:off x="2614613" y="1851025"/>
          <a:ext cx="7696200" cy="4311650"/>
        </p:xfrm>
        <a:graphic>
          <a:graphicData uri="http://schemas.openxmlformats.org/presentationml/2006/ole">
            <mc:AlternateContent xmlns:mc="http://schemas.openxmlformats.org/markup-compatibility/2006">
              <mc:Choice xmlns:v="urn:schemas-microsoft-com:vml" Requires="v">
                <p:oleObj spid="_x0000_s533564" name="Equation" r:id="rId3" imgW="4406900" imgH="2463800" progId="Equation.3">
                  <p:embed/>
                </p:oleObj>
              </mc:Choice>
              <mc:Fallback>
                <p:oleObj name="Equation" r:id="rId3" imgW="4406900" imgH="2463800" progId="Equation.3">
                  <p:embed/>
                  <p:pic>
                    <p:nvPicPr>
                      <p:cNvPr id="0" name=""/>
                      <p:cNvPicPr>
                        <a:picLocks noChangeAspect="1" noChangeArrowheads="1"/>
                      </p:cNvPicPr>
                      <p:nvPr/>
                    </p:nvPicPr>
                    <p:blipFill>
                      <a:blip r:embed="rId4"/>
                      <a:srcRect/>
                      <a:stretch>
                        <a:fillRect/>
                      </a:stretch>
                    </p:blipFill>
                    <p:spPr bwMode="auto">
                      <a:xfrm>
                        <a:off x="2614613" y="1851025"/>
                        <a:ext cx="7696200" cy="431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2438400" y="277911"/>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Separation of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nucelar</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and electronic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7" name="Curved Up Arrow 6"/>
          <p:cNvSpPr/>
          <p:nvPr/>
        </p:nvSpPr>
        <p:spPr>
          <a:xfrm flipH="1">
            <a:off x="5334000" y="2590800"/>
            <a:ext cx="2209800" cy="6096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flipH="1" flipV="1">
            <a:off x="6477000" y="1219200"/>
            <a:ext cx="2209800" cy="6096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9144000" y="3276600"/>
            <a:ext cx="1295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09800" y="3278095"/>
            <a:ext cx="69342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76400" y="4419600"/>
            <a:ext cx="8686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ç</a:t>
            </a:r>
            <a:r>
              <a:rPr lang="en-US" dirty="0"/>
              <a:t>√</a:t>
            </a:r>
          </a:p>
        </p:txBody>
      </p:sp>
      <p:sp>
        <p:nvSpPr>
          <p:cNvPr id="16" name="Rectangle 15"/>
          <p:cNvSpPr/>
          <p:nvPr/>
        </p:nvSpPr>
        <p:spPr>
          <a:xfrm>
            <a:off x="1676400" y="5486400"/>
            <a:ext cx="8686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ç</a:t>
            </a:r>
            <a:r>
              <a:rPr lang="en-US" dirty="0"/>
              <a:t>√</a:t>
            </a:r>
          </a:p>
        </p:txBody>
      </p:sp>
    </p:spTree>
    <p:extLst>
      <p:ext uri="{BB962C8B-B14F-4D97-AF65-F5344CB8AC3E}">
        <p14:creationId xmlns:p14="http://schemas.microsoft.com/office/powerpoint/2010/main" val="12891436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1"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03" name="Object 5"/>
          <p:cNvGraphicFramePr>
            <a:graphicFrameLocks noChangeAspect="1"/>
          </p:cNvGraphicFramePr>
          <p:nvPr>
            <p:extLst>
              <p:ext uri="{D42A27DB-BD31-4B8C-83A1-F6EECF244321}">
                <p14:modId xmlns:p14="http://schemas.microsoft.com/office/powerpoint/2010/main" val="286531111"/>
              </p:ext>
            </p:extLst>
          </p:nvPr>
        </p:nvGraphicFramePr>
        <p:xfrm>
          <a:off x="2538414" y="1033464"/>
          <a:ext cx="6054725" cy="2778125"/>
        </p:xfrm>
        <a:graphic>
          <a:graphicData uri="http://schemas.openxmlformats.org/presentationml/2006/ole">
            <mc:AlternateContent xmlns:mc="http://schemas.openxmlformats.org/markup-compatibility/2006">
              <mc:Choice xmlns:v="urn:schemas-microsoft-com:vml" Requires="v">
                <p:oleObj spid="_x0000_s534642" name="Equation" r:id="rId3" imgW="3467100" imgH="1587500" progId="Equation.3">
                  <p:embed/>
                </p:oleObj>
              </mc:Choice>
              <mc:Fallback>
                <p:oleObj name="Equation" r:id="rId3" imgW="3467100" imgH="1587500" progId="Equation.3">
                  <p:embed/>
                  <p:pic>
                    <p:nvPicPr>
                      <p:cNvPr id="0" name=""/>
                      <p:cNvPicPr>
                        <a:picLocks noChangeAspect="1" noChangeArrowheads="1"/>
                      </p:cNvPicPr>
                      <p:nvPr/>
                    </p:nvPicPr>
                    <p:blipFill>
                      <a:blip r:embed="rId4"/>
                      <a:srcRect/>
                      <a:stretch>
                        <a:fillRect/>
                      </a:stretch>
                    </p:blipFill>
                    <p:spPr bwMode="auto">
                      <a:xfrm>
                        <a:off x="2538414" y="1033464"/>
                        <a:ext cx="6054725" cy="2778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ounded Rectangle 11"/>
          <p:cNvSpPr/>
          <p:nvPr/>
        </p:nvSpPr>
        <p:spPr>
          <a:xfrm>
            <a:off x="2476150" y="2971800"/>
            <a:ext cx="2857850"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5867400" y="2971800"/>
            <a:ext cx="285785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3036816" y="1905000"/>
            <a:ext cx="392185"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ounded Rectangle 1"/>
          <p:cNvSpPr/>
          <p:nvPr/>
        </p:nvSpPr>
        <p:spPr>
          <a:xfrm>
            <a:off x="3048000" y="990600"/>
            <a:ext cx="2133600"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Rectangle 2"/>
          <p:cNvSpPr/>
          <p:nvPr/>
        </p:nvSpPr>
        <p:spPr>
          <a:xfrm>
            <a:off x="2438400" y="277911"/>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Helium Atom: The electronic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2438400" y="3886201"/>
            <a:ext cx="7239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The Hamiltonians </a:t>
            </a:r>
            <a:r>
              <a:rPr lang="en-US" sz="2400" b="1" i="1" dirty="0">
                <a:solidFill>
                  <a:prstClr val="black"/>
                </a:solidFill>
                <a:latin typeface="Georgia" pitchFamily="18" charset="0"/>
                <a:sym typeface="Symbol"/>
              </a:rPr>
              <a:t>Ĥ</a:t>
            </a:r>
            <a:r>
              <a:rPr lang="en-US" sz="2400" b="1" i="1" baseline="-25000" dirty="0">
                <a:solidFill>
                  <a:prstClr val="black"/>
                </a:solidFill>
                <a:latin typeface="Georgia" pitchFamily="18" charset="0"/>
                <a:sym typeface="Symbol"/>
              </a:rPr>
              <a:t>1</a:t>
            </a:r>
            <a:r>
              <a:rPr lang="en-US" sz="2400" dirty="0">
                <a:solidFill>
                  <a:prstClr val="black"/>
                </a:solidFill>
                <a:latin typeface="Georgia" pitchFamily="18" charset="0"/>
                <a:sym typeface="Symbol"/>
              </a:rPr>
              <a:t> and </a:t>
            </a:r>
            <a:r>
              <a:rPr lang="en-US" sz="2400" b="1" i="1" dirty="0">
                <a:solidFill>
                  <a:prstClr val="black"/>
                </a:solidFill>
                <a:latin typeface="Georgia" pitchFamily="18" charset="0"/>
                <a:sym typeface="Symbol"/>
              </a:rPr>
              <a:t>Ĥ</a:t>
            </a:r>
            <a:r>
              <a:rPr lang="en-US" sz="2400" b="1" i="1" baseline="-25000" dirty="0">
                <a:solidFill>
                  <a:prstClr val="black"/>
                </a:solidFill>
                <a:latin typeface="Georgia" pitchFamily="18" charset="0"/>
                <a:sym typeface="Symbol"/>
              </a:rPr>
              <a:t>2</a:t>
            </a:r>
            <a:r>
              <a:rPr lang="en-US" sz="2400" dirty="0">
                <a:solidFill>
                  <a:prstClr val="black"/>
                </a:solidFill>
                <a:latin typeface="Georgia" pitchFamily="18" charset="0"/>
                <a:sym typeface="Symbol"/>
              </a:rPr>
              <a:t> are one electron Hamiltonians similar to that of hydrogen atom</a:t>
            </a:r>
          </a:p>
        </p:txBody>
      </p:sp>
      <p:graphicFrame>
        <p:nvGraphicFramePr>
          <p:cNvPr id="360451" name="Object 5"/>
          <p:cNvGraphicFramePr>
            <a:graphicFrameLocks noChangeAspect="1"/>
          </p:cNvGraphicFramePr>
          <p:nvPr>
            <p:extLst>
              <p:ext uri="{D42A27DB-BD31-4B8C-83A1-F6EECF244321}">
                <p14:modId xmlns:p14="http://schemas.microsoft.com/office/powerpoint/2010/main" val="2930213218"/>
              </p:ext>
            </p:extLst>
          </p:nvPr>
        </p:nvGraphicFramePr>
        <p:xfrm>
          <a:off x="2384425" y="5089525"/>
          <a:ext cx="8116888" cy="1333500"/>
        </p:xfrm>
        <a:graphic>
          <a:graphicData uri="http://schemas.openxmlformats.org/presentationml/2006/ole">
            <mc:AlternateContent xmlns:mc="http://schemas.openxmlformats.org/markup-compatibility/2006">
              <mc:Choice xmlns:v="urn:schemas-microsoft-com:vml" Requires="v">
                <p:oleObj spid="_x0000_s534643" name="Equation" r:id="rId5" imgW="4648200" imgH="762000" progId="Equation.3">
                  <p:embed/>
                </p:oleObj>
              </mc:Choice>
              <mc:Fallback>
                <p:oleObj name="Equation" r:id="rId5" imgW="4648200" imgH="762000" progId="Equation.3">
                  <p:embed/>
                  <p:pic>
                    <p:nvPicPr>
                      <p:cNvPr id="0" name=""/>
                      <p:cNvPicPr>
                        <a:picLocks noChangeAspect="1" noChangeArrowheads="1"/>
                      </p:cNvPicPr>
                      <p:nvPr/>
                    </p:nvPicPr>
                    <p:blipFill>
                      <a:blip r:embed="rId6"/>
                      <a:srcRect/>
                      <a:stretch>
                        <a:fillRect/>
                      </a:stretch>
                    </p:blipFill>
                    <p:spPr bwMode="auto">
                      <a:xfrm>
                        <a:off x="2384425" y="5089525"/>
                        <a:ext cx="8116888" cy="133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ounded Rectangle 9"/>
          <p:cNvSpPr/>
          <p:nvPr/>
        </p:nvSpPr>
        <p:spPr>
          <a:xfrm>
            <a:off x="5181600" y="990600"/>
            <a:ext cx="213360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3657601" y="1905000"/>
            <a:ext cx="392185"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2286000" y="1873623"/>
            <a:ext cx="6934200" cy="10219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2956860"/>
            <a:ext cx="6934200" cy="86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166659" y="4800600"/>
            <a:ext cx="304800" cy="838200"/>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7848600" y="4800600"/>
            <a:ext cx="381000" cy="838200"/>
          </a:xfrm>
          <a:prstGeom prst="round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48333038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3" presetClass="exit" presetSubtype="10" fill="hold" grpId="0" nodeType="afterEffect">
                                  <p:stCondLst>
                                    <p:cond delay="0"/>
                                  </p:stCondLst>
                                  <p:childTnLst>
                                    <p:animEffect transition="out" filter="blinds(horizontal)">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60451"/>
                                        </p:tgtEl>
                                        <p:attrNameLst>
                                          <p:attrName>style.visibility</p:attrName>
                                        </p:attrNameLst>
                                      </p:cBhvr>
                                      <p:to>
                                        <p:strVal val="visible"/>
                                      </p:to>
                                    </p:set>
                                    <p:animEffect transition="in" filter="blinds(horizontal)">
                                      <p:cBhvr>
                                        <p:cTn id="28" dur="500"/>
                                        <p:tgtEl>
                                          <p:spTgt spid="36045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5346</TotalTime>
  <Words>746</Words>
  <Application>Microsoft Macintosh PowerPoint</Application>
  <PresentationFormat>Widescreen</PresentationFormat>
  <Paragraphs>126</Paragraphs>
  <Slides>23</Slides>
  <Notes>2</Notes>
  <HiddenSlides>0</HiddenSlides>
  <MMClips>0</MMClips>
  <ScaleCrop>false</ScaleCrop>
  <HeadingPairs>
    <vt:vector size="8" baseType="variant">
      <vt:variant>
        <vt:lpstr>Fonts Used</vt:lpstr>
      </vt:variant>
      <vt:variant>
        <vt:i4>3</vt:i4>
      </vt: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32" baseType="lpstr">
      <vt:lpstr>Arial</vt:lpstr>
      <vt:lpstr>Calibri</vt:lpstr>
      <vt:lpstr>Georgia</vt:lpstr>
      <vt:lpstr>Office Theme</vt:lpstr>
      <vt:lpstr>2_Office Theme</vt:lpstr>
      <vt:lpstr>3_Office Theme</vt:lpstr>
      <vt:lpstr>4_Office Theme</vt:lpstr>
      <vt:lpstr>5_Office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Microsoft Office User</cp:lastModifiedBy>
  <cp:revision>185</cp:revision>
  <cp:lastPrinted>2015-09-28T03:12:37Z</cp:lastPrinted>
  <dcterms:created xsi:type="dcterms:W3CDTF">2013-08-13T05:19:04Z</dcterms:created>
  <dcterms:modified xsi:type="dcterms:W3CDTF">2020-06-13T08:51:04Z</dcterms:modified>
</cp:coreProperties>
</file>